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7" r:id="rId2"/>
    <p:sldId id="258" r:id="rId3"/>
    <p:sldId id="259" r:id="rId4"/>
    <p:sldId id="260" r:id="rId5"/>
    <p:sldId id="261" r:id="rId6"/>
    <p:sldId id="262" r:id="rId7"/>
    <p:sldId id="264" r:id="rId8"/>
    <p:sldId id="263"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9" r:id="rId25"/>
    <p:sldId id="283" r:id="rId26"/>
    <p:sldId id="284" r:id="rId27"/>
    <p:sldId id="285" r:id="rId28"/>
    <p:sldId id="286" r:id="rId29"/>
    <p:sldId id="287" r:id="rId30"/>
    <p:sldId id="288" r:id="rId31"/>
    <p:sldId id="281" r:id="rId32"/>
  </p:sldIdLst>
  <p:sldSz cx="14630400" cy="8229600"/>
  <p:notesSz cx="8229600" cy="14630400"/>
  <p:embeddedFontLst>
    <p:embeddedFont>
      <p:font typeface="Nunito" pitchFamily="2" charset="0"/>
      <p:regular r:id="rId34"/>
      <p:bold r:id="rId35"/>
      <p:italic r:id="rId36"/>
      <p:boldItalic r:id="rId37"/>
    </p:embeddedFont>
    <p:embeddedFont>
      <p:font typeface="Nunito SemiBold" pitchFamily="2" charset="0"/>
      <p:regular r:id="rId38"/>
      <p:bold r:id="rId39"/>
      <p:italic r:id="rId40"/>
      <p:boldItalic r:id="rId41"/>
    </p:embeddedFont>
    <p:embeddedFont>
      <p:font typeface="PT Sans" panose="020B050302020302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edium"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0131" autoAdjust="0"/>
  </p:normalViewPr>
  <p:slideViewPr>
    <p:cSldViewPr snapToGrid="0">
      <p:cViewPr>
        <p:scale>
          <a:sx n="40" d="100"/>
          <a:sy n="40" d="100"/>
        </p:scale>
        <p:origin x="1982" y="-29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1e564535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31e564535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31e564535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e56453549_5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e56453549_5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31e56453549_5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e56453549_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e56453549_5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31e56453549_5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1e56453549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1e56453549_5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31e56453549_5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e56453549_5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e56453549_5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31e56453549_5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e56453549_5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e56453549_5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31e56453549_5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1e56453549_5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1e56453549_5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1e56453549_5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e56453549_5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1e56453549_5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31e56453549_5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e56453549_5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1e56453549_5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31e56453549_5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e56453549_5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e56453549_5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31e56453549_5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e56453549_5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e56453549_5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31e56453549_5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e56453549_5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e56453549_5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31e56453549_5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1e56453549_5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1e56453549_5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1e56453549_5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solidFill>
                <a:srgbClr val="CFD0D8"/>
              </a:solidFill>
              <a:latin typeface="+mj-lt"/>
              <a:ea typeface="Roboto" pitchFamily="34" charset="-122"/>
              <a:cs typeface="Roboto" pitchFamily="34" charset="-120"/>
            </a:endParaRPr>
          </a:p>
          <a:p>
            <a:endParaRPr lang="en-US" sz="3200" dirty="0">
              <a:solidFill>
                <a:srgbClr val="CFD0D8"/>
              </a:solidFill>
              <a:latin typeface="+mj-lt"/>
              <a:ea typeface="Roboto" pitchFamily="34" charset="-122"/>
              <a:cs typeface="Roboto" pitchFamily="34" charset="-120"/>
            </a:endParaRPr>
          </a:p>
          <a:p>
            <a:r>
              <a:rPr lang="en-US" sz="3200" dirty="0">
                <a:latin typeface="+mj-lt"/>
              </a:rPr>
              <a:t>Unlike traditional clustering algorithms like K-means, which assign each data point to a single cluster, GMM allows for soft clustering, meaning that each data point can belong to multiple clusters with different probabilities.</a:t>
            </a:r>
          </a:p>
          <a:p>
            <a:r>
              <a:rPr lang="en-US" sz="3200" dirty="0">
                <a:latin typeface="+mj-lt"/>
              </a:rPr>
              <a:t>Imagine you have a bag of marbles of different colors. K-means would try to sort the marbles into different piles based on their color, with each marble belonging to only one pile. GMM, on the other hand, would consider the possibility that a marble could be a mix of different colors, and would assign probabilities to each color for each marble.</a:t>
            </a:r>
          </a:p>
          <a:p>
            <a:r>
              <a:rPr lang="en-US" sz="3200" dirty="0">
                <a:latin typeface="+mj-lt"/>
              </a:rPr>
              <a:t>GMM works by assuming that the data is generated from a mixture of Gaussian distributions. Each Gaussian distribution represents a cluster, and the parameters of the distribution (mean and variance) determine the shape and location of the cluster. GMM then tries to find the best set of Gaussian distributions that can explain the data.</a:t>
            </a:r>
          </a:p>
          <a:p>
            <a:r>
              <a:rPr lang="en-US" sz="3200" dirty="0">
                <a:latin typeface="+mj-lt"/>
              </a:rPr>
              <a:t>One of the key advantages of GMM is its ability to handle overlapping clusters. In many real-world datasets, clusters may overlap, making it difficult for traditional clustering algorithms to accurately identify the underlying structure. GMM can handle this by assigning probabilities to each cluster for each data point, effectively allowing for partial membership in multiple clusters.</a:t>
            </a:r>
          </a:p>
          <a:p>
            <a:endParaRPr lang="en-US" sz="3200" dirty="0">
              <a:solidFill>
                <a:srgbClr val="CFD0D8"/>
              </a:solidFill>
              <a:latin typeface="+mj-lt"/>
              <a:ea typeface="Roboto" pitchFamily="34" charset="-122"/>
              <a:cs typeface="Roboto" pitchFamily="34" charset="-120"/>
            </a:endParaRPr>
          </a:p>
          <a:p>
            <a:endParaRPr lang="en-US" sz="3200" dirty="0">
              <a:solidFill>
                <a:srgbClr val="CFD0D8"/>
              </a:solidFill>
              <a:latin typeface="+mj-lt"/>
              <a:ea typeface="Roboto" pitchFamily="34" charset="-122"/>
              <a:cs typeface="Roboto" pitchFamily="34" charset="-120"/>
            </a:endParaRPr>
          </a:p>
          <a:p>
            <a:r>
              <a:rPr lang="en-US" sz="3200" dirty="0">
                <a:latin typeface="+mj-lt"/>
              </a:rPr>
              <a:t>GMM uses the EM algorithm to iteratively:</a:t>
            </a:r>
          </a:p>
          <a:p>
            <a:r>
              <a:rPr lang="en-US" sz="3200" dirty="0">
                <a:latin typeface="+mj-lt"/>
              </a:rPr>
              <a:t>Estimate the probability that a point belongs to a specific cluster (Expectation step).</a:t>
            </a:r>
          </a:p>
          <a:p>
            <a:r>
              <a:rPr lang="en-US" sz="3200" dirty="0">
                <a:latin typeface="+mj-lt"/>
              </a:rPr>
              <a:t>Adjust the Gaussian distributions to better fit the data (Maximization step).</a:t>
            </a:r>
            <a:endParaRPr lang="en-IN" sz="3200" dirty="0">
              <a:latin typeface="+mj-l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t>24</a:t>
            </a:fld>
            <a:endParaRPr lang="en-US" sz="1200" b="0" i="0" u="none" strike="noStrike" cap="none"/>
          </a:p>
        </p:txBody>
      </p:sp>
    </p:spTree>
    <p:extLst>
      <p:ext uri="{BB962C8B-B14F-4D97-AF65-F5344CB8AC3E}">
        <p14:creationId xmlns:p14="http://schemas.microsoft.com/office/powerpoint/2010/main" val="1502937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CFD0D8"/>
                </a:solidFill>
                <a:latin typeface="Roboto" pitchFamily="34" charset="0"/>
                <a:ea typeface="Roboto" pitchFamily="34" charset="-122"/>
                <a:cs typeface="Roboto" pitchFamily="34" charset="-120"/>
              </a:rPr>
              <a:t>In this context, a lower BIC score is generally better. If the decrease in BIC slows down after a certain k, that might be your "elbow."</a:t>
            </a:r>
            <a:endParaRPr lang="en-US" sz="1200" dirty="0"/>
          </a:p>
          <a:p>
            <a:endParaRPr lang="en-US" dirty="0"/>
          </a:p>
          <a:p>
            <a:r>
              <a:rPr lang="en-IN" b="1" dirty="0"/>
              <a:t>Bayesian Information Criterion</a:t>
            </a:r>
            <a:r>
              <a:rPr lang="en-IN" dirty="0"/>
              <a:t>.</a:t>
            </a:r>
          </a:p>
          <a:p>
            <a:r>
              <a:rPr lang="en-US" b="1" dirty="0"/>
              <a:t>AIC (Akaike Information Criterion)</a:t>
            </a:r>
            <a:r>
              <a:rPr lang="en-US" dirty="0"/>
              <a:t>: Aims to find a model that best approximates the true distribution of data by balancing model fit and complexity, with a focus on minimizing information loss.</a:t>
            </a:r>
          </a:p>
          <a:p>
            <a:r>
              <a:rPr lang="en-US" b="1" dirty="0"/>
              <a:t>BIC (Bayesian Information Criterion)</a:t>
            </a:r>
            <a:r>
              <a:rPr lang="en-US" dirty="0"/>
              <a:t>: Has a similar goal but is derived from a Bayesian perspective, aiming to identify the model with the highest posterior probability given the data.</a:t>
            </a:r>
            <a:endParaRPr lang="en-IN" dirty="0"/>
          </a:p>
          <a:p>
            <a:endParaRPr lang="en-US" dirty="0"/>
          </a:p>
          <a:p>
            <a:r>
              <a:rPr lang="en-US" dirty="0"/>
              <a:t>Silhouette Score: Tells you how well the clusters are actually formed in terms of separation and cohesion.</a:t>
            </a:r>
          </a:p>
          <a:p>
            <a:endParaRPr lang="en-US" dirty="0"/>
          </a:p>
          <a:p>
            <a:r>
              <a:rPr lang="en-US" dirty="0"/>
              <a:t>After checking both the BIC (for the elbow method) and the silhouette scores, you pick the number of clusters that balances both criteria.</a:t>
            </a:r>
          </a:p>
          <a:p>
            <a:r>
              <a:rPr lang="en-US" dirty="0"/>
              <a:t>In the code, it prints the best cluster count based on the highest silhouette score.</a:t>
            </a:r>
          </a:p>
          <a:p>
            <a:endParaRPr lang="en-US" dirty="0"/>
          </a:p>
          <a:p>
            <a:r>
              <a:rPr lang="en-US" dirty="0"/>
              <a:t>Elbow Method (BIC): Helps you see how well the model fits the data and when adding more clusters stops giving big improvements. It considers model complexity.</a:t>
            </a:r>
          </a:p>
          <a:p>
            <a:r>
              <a:rPr lang="en-US" dirty="0"/>
              <a:t>Silhouette Score: Tells you how well the clusters are actually formed in terms of separation and cohesion.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ts val="1850"/>
              </a:lnSpc>
              <a:buSzPct val="100000"/>
              <a:buFont typeface="Arial"/>
              <a:buChar char="•"/>
            </a:pPr>
            <a:r>
              <a:rPr lang="en-IN" sz="1200" dirty="0">
                <a:solidFill>
                  <a:srgbClr val="CFD0D8"/>
                </a:solidFill>
                <a:latin typeface="Roboto" pitchFamily="34" charset="0"/>
                <a:ea typeface="Roboto" pitchFamily="34" charset="-122"/>
                <a:cs typeface="Roboto" pitchFamily="34" charset="-120"/>
              </a:rPr>
              <a:t>How I Used GMM for Mall Customer Segmentation</a:t>
            </a:r>
          </a:p>
          <a:p>
            <a:pPr marL="0" indent="0">
              <a:lnSpc>
                <a:spcPts val="1850"/>
              </a:lnSpc>
              <a:buSzPct val="100000"/>
              <a:buFont typeface="Arial"/>
              <a:buNone/>
            </a:pPr>
            <a:r>
              <a:rPr lang="en-IN" sz="1200" dirty="0">
                <a:solidFill>
                  <a:srgbClr val="CFD0D8"/>
                </a:solidFill>
                <a:latin typeface="Roboto" pitchFamily="34" charset="0"/>
                <a:ea typeface="Roboto" pitchFamily="34" charset="-122"/>
                <a:cs typeface="Roboto" pitchFamily="34" charset="-120"/>
              </a:rPr>
              <a:t>In the above dataset:</a:t>
            </a:r>
          </a:p>
          <a:p>
            <a:pPr marL="0" indent="0">
              <a:lnSpc>
                <a:spcPts val="1850"/>
              </a:lnSpc>
              <a:buSzPct val="100000"/>
              <a:buFont typeface="Arial"/>
              <a:buNone/>
            </a:pPr>
            <a:endParaRPr lang="en-IN" sz="1200" dirty="0">
              <a:solidFill>
                <a:srgbClr val="CFD0D8"/>
              </a:solidFill>
              <a:latin typeface="Roboto" pitchFamily="34" charset="0"/>
              <a:ea typeface="Roboto" pitchFamily="34" charset="-122"/>
              <a:cs typeface="Roboto" pitchFamily="34" charset="-120"/>
            </a:endParaRPr>
          </a:p>
          <a:p>
            <a:pPr marL="0" indent="0">
              <a:lnSpc>
                <a:spcPts val="1850"/>
              </a:lnSpc>
              <a:buSzPct val="100000"/>
              <a:buFont typeface="Arial"/>
              <a:buNone/>
            </a:pPr>
            <a:r>
              <a:rPr lang="en-IN" sz="1200" dirty="0">
                <a:solidFill>
                  <a:srgbClr val="CFD0D8"/>
                </a:solidFill>
                <a:latin typeface="Roboto" pitchFamily="34" charset="0"/>
                <a:ea typeface="Roboto" pitchFamily="34" charset="-122"/>
                <a:cs typeface="Roboto" pitchFamily="34" charset="-120"/>
              </a:rPr>
              <a:t>I used Age, Annual Income, and Spending Score as input features.</a:t>
            </a:r>
          </a:p>
          <a:p>
            <a:pPr marL="0" indent="0">
              <a:lnSpc>
                <a:spcPts val="1850"/>
              </a:lnSpc>
              <a:buSzPct val="100000"/>
              <a:buFont typeface="Arial"/>
              <a:buNone/>
            </a:pPr>
            <a:endParaRPr lang="en-IN" sz="1200" dirty="0">
              <a:solidFill>
                <a:srgbClr val="CFD0D8"/>
              </a:solidFill>
              <a:latin typeface="Roboto" pitchFamily="34" charset="0"/>
              <a:ea typeface="Roboto" pitchFamily="34" charset="-122"/>
              <a:cs typeface="Roboto" pitchFamily="34" charset="-120"/>
            </a:endParaRPr>
          </a:p>
          <a:p>
            <a:r>
              <a:rPr lang="en-US" b="1" dirty="0"/>
              <a:t>Segment Customers Based on Key Features</a:t>
            </a:r>
            <a:r>
              <a:rPr lang="en-US" dirty="0"/>
              <a:t>:</a:t>
            </a:r>
          </a:p>
          <a:p>
            <a:pPr>
              <a:buFont typeface="Arial" panose="020B0604020202020204" pitchFamily="34" charset="0"/>
              <a:buChar char="•"/>
            </a:pPr>
            <a:r>
              <a:rPr lang="en-US" b="1" dirty="0"/>
              <a:t>Age</a:t>
            </a:r>
            <a:r>
              <a:rPr lang="en-US" dirty="0"/>
              <a:t>: Younger vs. older customers.</a:t>
            </a:r>
          </a:p>
          <a:p>
            <a:pPr>
              <a:buFont typeface="Arial" panose="020B0604020202020204" pitchFamily="34" charset="0"/>
              <a:buChar char="•"/>
            </a:pPr>
            <a:r>
              <a:rPr lang="en-US" b="1" dirty="0"/>
              <a:t>Income</a:t>
            </a:r>
            <a:r>
              <a:rPr lang="en-US" dirty="0"/>
              <a:t>: Low, middle, and high-income groups.</a:t>
            </a:r>
          </a:p>
          <a:p>
            <a:pPr>
              <a:buFont typeface="Arial" panose="020B0604020202020204" pitchFamily="34" charset="0"/>
              <a:buChar char="•"/>
            </a:pPr>
            <a:r>
              <a:rPr lang="en-US" b="1" dirty="0"/>
              <a:t>Spending Score</a:t>
            </a:r>
            <a:r>
              <a:rPr lang="en-US" dirty="0"/>
              <a:t>: How actively a customer spends in the mall.</a:t>
            </a:r>
          </a:p>
          <a:p>
            <a:pPr marL="0" indent="0">
              <a:lnSpc>
                <a:spcPts val="1850"/>
              </a:lnSpc>
              <a:buSzPct val="100000"/>
              <a:buFont typeface="Arial"/>
              <a:buNone/>
            </a:pPr>
            <a:endParaRPr lang="en-IN" sz="1200" dirty="0">
              <a:solidFill>
                <a:srgbClr val="CFD0D8"/>
              </a:solidFill>
              <a:latin typeface="Roboto" pitchFamily="34" charset="0"/>
              <a:ea typeface="Roboto" pitchFamily="34" charset="-122"/>
              <a:cs typeface="Roboto" pitchFamily="34" charset="-120"/>
            </a:endParaRPr>
          </a:p>
          <a:p>
            <a:pPr marL="0" indent="0">
              <a:lnSpc>
                <a:spcPts val="1850"/>
              </a:lnSpc>
              <a:buSzPct val="100000"/>
              <a:buFont typeface="Arial"/>
              <a:buNone/>
            </a:pPr>
            <a:r>
              <a:rPr lang="en-US" dirty="0"/>
              <a:t>Customers often exhibit </a:t>
            </a:r>
            <a:r>
              <a:rPr lang="en-US" b="1" dirty="0"/>
              <a:t>diverse spending behaviors</a:t>
            </a:r>
            <a:r>
              <a:rPr lang="en-US" dirty="0"/>
              <a:t> based on their age, income, or other hidden patterns.</a:t>
            </a:r>
          </a:p>
          <a:p>
            <a:pPr marL="0" indent="0">
              <a:lnSpc>
                <a:spcPts val="1850"/>
              </a:lnSpc>
              <a:buSzPct val="100000"/>
              <a:buFont typeface="Arial"/>
              <a:buNone/>
            </a:pPr>
            <a:r>
              <a:rPr lang="en-US" dirty="0"/>
              <a:t>GMM helps find these </a:t>
            </a:r>
            <a:r>
              <a:rPr lang="en-US" b="1" dirty="0"/>
              <a:t>hidden relationships</a:t>
            </a:r>
            <a:r>
              <a:rPr lang="en-US" dirty="0"/>
              <a:t> by assuming the data comes from a mixture of Gaussian distributions (e.g., different groups of spenders).</a:t>
            </a:r>
            <a:endParaRPr lang="en-IN" sz="1200" dirty="0">
              <a:solidFill>
                <a:srgbClr val="CFD0D8"/>
              </a:solidFill>
              <a:latin typeface="Roboto" pitchFamily="34" charset="0"/>
              <a:ea typeface="Roboto" pitchFamily="34" charset="-122"/>
              <a:cs typeface="Roboto" pitchFamily="34" charset="-120"/>
            </a:endParaRPr>
          </a:p>
          <a:p>
            <a:pPr marL="0" indent="0">
              <a:lnSpc>
                <a:spcPts val="1850"/>
              </a:lnSpc>
              <a:buSzPct val="100000"/>
              <a:buFont typeface="Arial"/>
              <a:buNone/>
            </a:pPr>
            <a:endParaRPr lang="en-IN" sz="1200" dirty="0">
              <a:solidFill>
                <a:srgbClr val="CFD0D8"/>
              </a:solidFill>
              <a:latin typeface="Roboto" pitchFamily="34" charset="0"/>
              <a:ea typeface="Roboto" pitchFamily="34" charset="-122"/>
              <a:cs typeface="Roboto" pitchFamily="34" charset="-120"/>
            </a:endParaRPr>
          </a:p>
          <a:p>
            <a:pPr marL="0" indent="0">
              <a:lnSpc>
                <a:spcPts val="1850"/>
              </a:lnSpc>
              <a:buSzPct val="100000"/>
              <a:buFont typeface="Arial"/>
              <a:buNone/>
            </a:pPr>
            <a:r>
              <a:rPr lang="en-IN" sz="1200" dirty="0">
                <a:solidFill>
                  <a:srgbClr val="CFD0D8"/>
                </a:solidFill>
                <a:latin typeface="Roboto" pitchFamily="34" charset="0"/>
                <a:ea typeface="Roboto" pitchFamily="34" charset="-122"/>
                <a:cs typeface="Roboto" pitchFamily="34" charset="-120"/>
              </a:rPr>
              <a:t>Steps:</a:t>
            </a:r>
          </a:p>
          <a:p>
            <a:pPr marL="342900" indent="-342900">
              <a:lnSpc>
                <a:spcPts val="1850"/>
              </a:lnSpc>
              <a:buSzPct val="100000"/>
              <a:buFont typeface="Arial"/>
              <a:buChar char="•"/>
            </a:pPr>
            <a:r>
              <a:rPr lang="en-IN" sz="1200" dirty="0">
                <a:solidFill>
                  <a:srgbClr val="CFD0D8"/>
                </a:solidFill>
                <a:latin typeface="Roboto" pitchFamily="34" charset="0"/>
                <a:ea typeface="Roboto" pitchFamily="34" charset="-122"/>
                <a:cs typeface="Roboto" pitchFamily="34" charset="-120"/>
              </a:rPr>
              <a:t>Standardized the data (scaled all values to have equal importance).</a:t>
            </a:r>
          </a:p>
          <a:p>
            <a:pPr marL="342900" indent="-342900">
              <a:lnSpc>
                <a:spcPts val="1850"/>
              </a:lnSpc>
              <a:buSzPct val="100000"/>
              <a:buFont typeface="Arial"/>
              <a:buChar char="•"/>
            </a:pPr>
            <a:r>
              <a:rPr lang="en-IN" sz="1200" dirty="0">
                <a:solidFill>
                  <a:srgbClr val="CFD0D8"/>
                </a:solidFill>
                <a:latin typeface="Roboto" pitchFamily="34" charset="0"/>
                <a:ea typeface="Roboto" pitchFamily="34" charset="-122"/>
                <a:cs typeface="Roboto" pitchFamily="34" charset="-120"/>
              </a:rPr>
              <a:t>Applied GMM to find </a:t>
            </a:r>
            <a:r>
              <a:rPr lang="en-IN" dirty="0">
                <a:solidFill>
                  <a:srgbClr val="CFD0D8"/>
                </a:solidFill>
                <a:latin typeface="Roboto" pitchFamily="34" charset="0"/>
                <a:ea typeface="Roboto" pitchFamily="34" charset="-122"/>
                <a:cs typeface="Roboto" pitchFamily="34" charset="-120"/>
              </a:rPr>
              <a:t>6</a:t>
            </a:r>
            <a:r>
              <a:rPr lang="en-IN" sz="1200" dirty="0">
                <a:solidFill>
                  <a:srgbClr val="CFD0D8"/>
                </a:solidFill>
                <a:latin typeface="Roboto" pitchFamily="34" charset="0"/>
                <a:ea typeface="Roboto" pitchFamily="34" charset="-122"/>
                <a:cs typeface="Roboto" pitchFamily="34" charset="-120"/>
              </a:rPr>
              <a:t> clusters by estimating Gaussian distributions for each cluster.</a:t>
            </a:r>
          </a:p>
          <a:p>
            <a:pPr marL="342900" indent="-342900">
              <a:lnSpc>
                <a:spcPts val="1850"/>
              </a:lnSpc>
              <a:buSzPct val="100000"/>
              <a:buFont typeface="Arial"/>
              <a:buChar char="•"/>
            </a:pPr>
            <a:r>
              <a:rPr lang="en-IN" sz="1200" dirty="0">
                <a:solidFill>
                  <a:srgbClr val="CFD0D8"/>
                </a:solidFill>
                <a:latin typeface="Roboto" pitchFamily="34" charset="0"/>
                <a:ea typeface="Roboto" pitchFamily="34" charset="-122"/>
                <a:cs typeface="Roboto" pitchFamily="34" charset="-120"/>
              </a:rPr>
              <a:t>The model assigned probabilities to each customer, helping to group them into segments based on </a:t>
            </a:r>
            <a:r>
              <a:rPr lang="en-IN" sz="1200" dirty="0" err="1">
                <a:solidFill>
                  <a:srgbClr val="CFD0D8"/>
                </a:solidFill>
                <a:latin typeface="Roboto" pitchFamily="34" charset="0"/>
                <a:ea typeface="Roboto" pitchFamily="34" charset="-122"/>
                <a:cs typeface="Roboto" pitchFamily="34" charset="-120"/>
              </a:rPr>
              <a:t>behavior</a:t>
            </a:r>
            <a:r>
              <a:rPr lang="en-IN" sz="1200" dirty="0">
                <a:solidFill>
                  <a:srgbClr val="CFD0D8"/>
                </a:solidFill>
                <a:latin typeface="Roboto" pitchFamily="34" charset="0"/>
                <a:ea typeface="Roboto" pitchFamily="34" charset="-122"/>
                <a:cs typeface="Roboto" pitchFamily="34" charset="-120"/>
              </a:rPr>
              <a:t> for targeted marketing, personalized promotions, and improving customer satisfaction.</a:t>
            </a:r>
          </a:p>
          <a:p>
            <a:endParaRPr lang="en-US" dirty="0"/>
          </a:p>
          <a:p>
            <a:endParaRPr lang="en-US" dirty="0"/>
          </a:p>
          <a:p>
            <a:r>
              <a:rPr lang="en-US" dirty="0"/>
              <a:t> Data Aggregation:</a:t>
            </a:r>
          </a:p>
          <a:p>
            <a:r>
              <a:rPr lang="en-US" dirty="0"/>
              <a:t>A box plot summarizes the distribution of spending scores within each cluster.</a:t>
            </a:r>
          </a:p>
          <a:p>
            <a:r>
              <a:rPr lang="en-US" dirty="0"/>
              <a:t>It shows key metrics like:</a:t>
            </a:r>
          </a:p>
          <a:p>
            <a:r>
              <a:rPr lang="en-US" dirty="0"/>
              <a:t>Median (central tendency of spending score).</a:t>
            </a:r>
          </a:p>
          <a:p>
            <a:r>
              <a:rPr lang="en-US" dirty="0"/>
              <a:t>Interquartile Range (IQR) (spread of scores between Q1 and Q3).</a:t>
            </a:r>
          </a:p>
          <a:p>
            <a:r>
              <a:rPr lang="en-US" dirty="0"/>
              <a:t>Outliers (extremely high or low spending scores).</a:t>
            </a:r>
          </a:p>
          <a:p>
            <a:r>
              <a:rPr lang="en-US" dirty="0"/>
              <a:t>This is ideal when comparing groups (clusters) to identify general trends across genders.</a:t>
            </a:r>
          </a:p>
          <a:p>
            <a:endParaRPr lang="en-US" dirty="0"/>
          </a:p>
          <a:p>
            <a:r>
              <a:rPr lang="en-US" dirty="0"/>
              <a:t>2. Scatter Plot Limitation for Categorical Variables:</a:t>
            </a:r>
          </a:p>
          <a:p>
            <a:r>
              <a:rPr lang="en-US" dirty="0"/>
              <a:t>The Gender column is categorical (Male/Female), not continuous.</a:t>
            </a:r>
          </a:p>
          <a:p>
            <a:r>
              <a:rPr lang="en-US" dirty="0"/>
              <a:t>Scatter plots work best when both axes are numeric. For categorical data like Gender, the X-axis would appear repetitive (e.g., points "Male" and "Female" scattered horizontally).</a:t>
            </a:r>
          </a:p>
          <a:p>
            <a:r>
              <a:rPr lang="en-US" dirty="0"/>
              <a:t>A scatter plot might become noisy and harder to interpret when there are many points for each gender.</a:t>
            </a:r>
          </a:p>
          <a:p>
            <a:r>
              <a:rPr lang="en-US" dirty="0"/>
              <a:t>3. Box Plot Simplicity:</a:t>
            </a:r>
          </a:p>
          <a:p>
            <a:r>
              <a:rPr lang="en-US" dirty="0"/>
              <a:t>In a box plot, you can quickly spot:</a:t>
            </a:r>
          </a:p>
          <a:p>
            <a:r>
              <a:rPr lang="en-US" dirty="0"/>
              <a:t>Whether males or females in specific clusters have higher spending scores.</a:t>
            </a:r>
          </a:p>
          <a:p>
            <a:r>
              <a:rPr lang="en-US" dirty="0"/>
              <a:t>The variability (spread) in spending scores within each cluster.</a:t>
            </a:r>
          </a:p>
          <a:p>
            <a:r>
              <a:rPr lang="en-US" dirty="0"/>
              <a:t>Comparisons between clusters at a glance.</a:t>
            </a:r>
          </a:p>
          <a:p>
            <a:r>
              <a:rPr lang="en-US" dirty="0"/>
              <a:t>This makes box plots cleaner and more informative for summarizing gender-based spending trends.</a:t>
            </a:r>
          </a:p>
          <a:p>
            <a:endParaRPr lang="en-US" dirty="0"/>
          </a:p>
          <a:p>
            <a:r>
              <a:rPr lang="en-US" dirty="0"/>
              <a:t>When to Use Scatter Plot?</a:t>
            </a:r>
          </a:p>
          <a:p>
            <a:r>
              <a:rPr lang="en-US" dirty="0"/>
              <a:t>If we were analyzing Age vs Spending Score or Income vs Spending Score, where both variables are numeric, a scatter plot would be more suitable.</a:t>
            </a:r>
          </a:p>
          <a:p>
            <a:r>
              <a:rPr lang="en-US" dirty="0"/>
              <a:t>In those cases, scatter plots help identify relationships and patterns between variables.</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GMM helps identify customer segments based on their behavior:</a:t>
            </a:r>
          </a:p>
          <a:p>
            <a:r>
              <a:rPr lang="en-US" dirty="0"/>
              <a:t>High spenders vs. low spenders</a:t>
            </a:r>
          </a:p>
          <a:p>
            <a:r>
              <a:rPr lang="en-US" dirty="0"/>
              <a:t>Young shoppers vs. older shoppers</a:t>
            </a:r>
          </a:p>
          <a:p>
            <a:r>
              <a:rPr lang="en-US" dirty="0"/>
              <a:t>Middle-income vs. high-income groups</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displays clustered data resulting from Gaussian Mixture Model (GMM) clustering. </a:t>
            </a:r>
          </a:p>
          <a:p>
            <a:endParaRPr lang="en-US" dirty="0"/>
          </a:p>
          <a:p>
            <a:r>
              <a:rPr lang="en-US" dirty="0"/>
              <a:t>Cluster: The cluster number assigned to each data point. It indicates which group the record belongs to after clustering.</a:t>
            </a:r>
          </a:p>
          <a:p>
            <a:endParaRPr lang="en-US" dirty="0"/>
          </a:p>
          <a:p>
            <a:r>
              <a:rPr lang="en-US" dirty="0"/>
              <a:t>Gender: 'Male' or 'Female' indicates the gender of the individual in that row.</a:t>
            </a:r>
          </a:p>
          <a:p>
            <a:endParaRPr lang="en-US" dirty="0"/>
          </a:p>
          <a:p>
            <a:r>
              <a:rPr lang="en-US" dirty="0"/>
              <a:t>Age: The standardized (scaled) value of the Age variable. Negative or positive values represent deviations from the mean, as the data was scaled using </a:t>
            </a:r>
            <a:r>
              <a:rPr lang="en-US" dirty="0" err="1"/>
              <a:t>StandardScaler</a:t>
            </a:r>
            <a:r>
              <a:rPr lang="en-US" dirty="0"/>
              <a:t>.</a:t>
            </a:r>
          </a:p>
          <a:p>
            <a:endParaRPr lang="en-US" dirty="0"/>
          </a:p>
          <a:p>
            <a:r>
              <a:rPr lang="en-US" dirty="0"/>
              <a:t>Annual Income: The standardized value of Annual Income. Similar to "Age," it shows how each individual deviates from the average annual income.</a:t>
            </a:r>
          </a:p>
          <a:p>
            <a:endParaRPr lang="en-US" dirty="0"/>
          </a:p>
          <a:p>
            <a:r>
              <a:rPr lang="en-US" dirty="0"/>
              <a:t>Spending Score: The standardized Spending Score. Higher positive or lower negative values indicate how actively someone spends relative to the group mean.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a "pairwise comparison" or "</a:t>
            </a:r>
            <a:r>
              <a:rPr lang="en-US" dirty="0" err="1"/>
              <a:t>pairplot</a:t>
            </a:r>
            <a:r>
              <a:rPr lang="en-US" dirty="0"/>
              <a:t>" of the three main features: Income, Score, and Age. Essentially, it’s showing every combination of these features two at a time, along with their individual distributions. The dataset has been clustered using a Gaussian Mixture Model (GMM) into 6 clusters, and each data point is colored by the cluster it belongs to.</a:t>
            </a:r>
          </a:p>
          <a:p>
            <a:endParaRPr lang="en-US" dirty="0"/>
          </a:p>
          <a:p>
            <a:endParaRPr lang="en-US" dirty="0"/>
          </a:p>
          <a:p>
            <a:r>
              <a:rPr lang="en-US" b="1" dirty="0"/>
              <a:t>Key Observations:</a:t>
            </a:r>
          </a:p>
          <a:p>
            <a:pPr>
              <a:buFont typeface="+mj-lt"/>
              <a:buAutoNum type="arabicPeriod"/>
            </a:pPr>
            <a:r>
              <a:rPr lang="en-US" b="1" dirty="0"/>
              <a:t>Income vs Spending Score</a:t>
            </a:r>
            <a:r>
              <a:rPr lang="en-US" dirty="0"/>
              <a:t>:</a:t>
            </a:r>
          </a:p>
          <a:p>
            <a:pPr marL="742950" lvl="1" indent="-285750">
              <a:buFont typeface="+mj-lt"/>
              <a:buAutoNum type="arabicPeriod"/>
            </a:pPr>
            <a:r>
              <a:rPr lang="en-US" b="1" dirty="0"/>
              <a:t>Clusters are clearly separated</a:t>
            </a:r>
            <a:r>
              <a:rPr lang="en-US" dirty="0"/>
              <a:t> here:</a:t>
            </a:r>
          </a:p>
          <a:p>
            <a:pPr marL="1143000" lvl="2" indent="-228600">
              <a:buFont typeface="+mj-lt"/>
              <a:buAutoNum type="arabicPeriod"/>
            </a:pPr>
            <a:r>
              <a:rPr lang="en-US" b="1" dirty="0"/>
              <a:t>Red and Purple clusters (low income and low spenders)</a:t>
            </a:r>
            <a:r>
              <a:rPr lang="en-US" dirty="0"/>
              <a:t>: These customers are conservative spenders.</a:t>
            </a:r>
          </a:p>
          <a:p>
            <a:pPr marL="1143000" lvl="2" indent="-228600">
              <a:buFont typeface="+mj-lt"/>
              <a:buAutoNum type="arabicPeriod"/>
            </a:pPr>
            <a:r>
              <a:rPr lang="en-US" b="1" dirty="0"/>
              <a:t>Yellow and Orange clusters (high spending scores, mid to high income)</a:t>
            </a:r>
            <a:r>
              <a:rPr lang="en-US" dirty="0"/>
              <a:t>: Likely impulsive or luxury buyers.</a:t>
            </a:r>
          </a:p>
          <a:p>
            <a:pPr marL="1143000" lvl="2" indent="-228600">
              <a:buFont typeface="+mj-lt"/>
              <a:buAutoNum type="arabicPeriod"/>
            </a:pPr>
            <a:r>
              <a:rPr lang="en-US" b="1" dirty="0"/>
              <a:t>Green (moderate spenders, high income)</a:t>
            </a:r>
            <a:r>
              <a:rPr lang="en-US" dirty="0"/>
              <a:t>: Balanced spending behavior.</a:t>
            </a:r>
          </a:p>
          <a:p>
            <a:pPr>
              <a:buFont typeface="+mj-lt"/>
              <a:buAutoNum type="arabicPeriod"/>
            </a:pPr>
            <a:r>
              <a:rPr lang="en-US" b="1" dirty="0"/>
              <a:t>Age vs Spending Score</a:t>
            </a:r>
            <a:r>
              <a:rPr lang="en-US" dirty="0"/>
              <a:t>:</a:t>
            </a:r>
          </a:p>
          <a:p>
            <a:pPr marL="742950" lvl="1" indent="-285750">
              <a:buFont typeface="+mj-lt"/>
              <a:buAutoNum type="arabicPeriod"/>
            </a:pPr>
            <a:r>
              <a:rPr lang="en-US" b="1" dirty="0"/>
              <a:t>Younger customers</a:t>
            </a:r>
            <a:r>
              <a:rPr lang="en-US" dirty="0"/>
              <a:t> (left side) are spread across clusters with high and low spending scores.</a:t>
            </a:r>
          </a:p>
          <a:p>
            <a:pPr marL="1143000" lvl="2" indent="-228600">
              <a:buFont typeface="+mj-lt"/>
              <a:buAutoNum type="arabicPeriod"/>
            </a:pPr>
            <a:r>
              <a:rPr lang="en-US" dirty="0"/>
              <a:t>For example:</a:t>
            </a:r>
          </a:p>
          <a:p>
            <a:pPr marL="1600200" lvl="3" indent="-228600">
              <a:buFont typeface="+mj-lt"/>
              <a:buAutoNum type="arabicPeriod"/>
            </a:pPr>
            <a:r>
              <a:rPr lang="en-US" b="1" dirty="0"/>
              <a:t>Yellow Red Cluster</a:t>
            </a:r>
            <a:r>
              <a:rPr lang="en-US" dirty="0"/>
              <a:t> (low </a:t>
            </a:r>
            <a:r>
              <a:rPr lang="en-US" dirty="0" err="1"/>
              <a:t>sp</a:t>
            </a:r>
            <a:r>
              <a:rPr lang="en-US" b="1" dirty="0" err="1"/>
              <a:t>Cluster</a:t>
            </a:r>
            <a:r>
              <a:rPr lang="en-US" dirty="0"/>
              <a:t> (high spenders, younger age group).</a:t>
            </a:r>
          </a:p>
          <a:p>
            <a:pPr marL="1600200" lvl="3" indent="-228600">
              <a:buFont typeface="+mj-lt"/>
              <a:buAutoNum type="arabicPeriod"/>
            </a:pPr>
            <a:r>
              <a:rPr lang="en-US" dirty="0"/>
              <a:t>enders, younger age group).</a:t>
            </a:r>
          </a:p>
          <a:p>
            <a:pPr marL="742950" lvl="1" indent="-285750">
              <a:buFont typeface="+mj-lt"/>
              <a:buAutoNum type="arabicPeriod"/>
            </a:pPr>
            <a:r>
              <a:rPr lang="en-US" b="1" dirty="0"/>
              <a:t>Older customers</a:t>
            </a:r>
            <a:r>
              <a:rPr lang="en-US" dirty="0"/>
              <a:t> (right side) lean toward lower spending scores, visible in the clusters.</a:t>
            </a:r>
          </a:p>
          <a:p>
            <a:pPr>
              <a:buFont typeface="+mj-lt"/>
              <a:buAutoNum type="arabicPeriod"/>
            </a:pPr>
            <a:r>
              <a:rPr lang="en-US" b="1" dirty="0"/>
              <a:t>Income vs Age</a:t>
            </a:r>
            <a:r>
              <a:rPr lang="en-US" dirty="0"/>
              <a:t>:</a:t>
            </a:r>
          </a:p>
          <a:p>
            <a:pPr marL="742950" lvl="1" indent="-285750">
              <a:buFont typeface="+mj-lt"/>
              <a:buAutoNum type="arabicPeriod"/>
            </a:pPr>
            <a:r>
              <a:rPr lang="en-US" b="1" dirty="0"/>
              <a:t>Clusters split income into ranges</a:t>
            </a:r>
            <a:r>
              <a:rPr lang="en-US" dirty="0"/>
              <a:t>:</a:t>
            </a:r>
          </a:p>
          <a:p>
            <a:pPr marL="1143000" lvl="2" indent="-228600">
              <a:buFont typeface="+mj-lt"/>
              <a:buAutoNum type="arabicPeriod"/>
            </a:pPr>
            <a:r>
              <a:rPr lang="en-US" dirty="0"/>
              <a:t>Low-income customers appear at </a:t>
            </a:r>
            <a:r>
              <a:rPr lang="en-US" b="1" dirty="0"/>
              <a:t>all age levels</a:t>
            </a:r>
            <a:r>
              <a:rPr lang="en-US" dirty="0"/>
              <a:t>.</a:t>
            </a:r>
          </a:p>
          <a:p>
            <a:pPr marL="1143000" lvl="2" indent="-228600">
              <a:buFont typeface="+mj-lt"/>
              <a:buAutoNum type="arabicPeriod"/>
            </a:pPr>
            <a:r>
              <a:rPr lang="en-US" dirty="0"/>
              <a:t>High-income customers tend to be </a:t>
            </a:r>
            <a:r>
              <a:rPr lang="en-US" b="1" dirty="0"/>
              <a:t>older or mid-aged</a:t>
            </a:r>
            <a:r>
              <a:rPr lang="en-US" dirty="0"/>
              <a:t> (visible in Green and Orange Clusters).</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Insights from GMM for Mall Management:</a:t>
            </a:r>
          </a:p>
          <a:p>
            <a:r>
              <a:rPr lang="en-US" dirty="0"/>
              <a:t>Using the </a:t>
            </a:r>
            <a:r>
              <a:rPr lang="en-US" b="1" dirty="0"/>
              <a:t>clusters</a:t>
            </a:r>
            <a:r>
              <a:rPr lang="en-US" dirty="0"/>
              <a:t> created by GMM, we can extract actionable insights:</a:t>
            </a:r>
          </a:p>
          <a:p>
            <a:pPr>
              <a:buFont typeface="+mj-lt"/>
              <a:buAutoNum type="arabicPeriod"/>
            </a:pPr>
            <a:r>
              <a:rPr lang="en-US" b="1" dirty="0"/>
              <a:t>Targeted Marketing Campaigns</a:t>
            </a:r>
            <a:r>
              <a:rPr lang="en-US" dirty="0"/>
              <a:t>:</a:t>
            </a:r>
          </a:p>
          <a:p>
            <a:pPr marL="742950" lvl="1" indent="-285750">
              <a:buFont typeface="+mj-lt"/>
              <a:buAutoNum type="arabicPeriod"/>
            </a:pPr>
            <a:r>
              <a:rPr lang="en-US" dirty="0"/>
              <a:t>Identify high-spending customers (e.g., Cluster A) and offer them loyalty programs or premium product discounts.</a:t>
            </a:r>
          </a:p>
          <a:p>
            <a:pPr marL="742950" lvl="1" indent="-285750">
              <a:buFont typeface="+mj-lt"/>
              <a:buAutoNum type="arabicPeriod"/>
            </a:pPr>
            <a:r>
              <a:rPr lang="en-US" dirty="0"/>
              <a:t>For low-spending groups (e.g., Cluster B), provide special offers to encourage more visits.</a:t>
            </a:r>
          </a:p>
          <a:p>
            <a:pPr>
              <a:buFont typeface="+mj-lt"/>
              <a:buAutoNum type="arabicPeriod"/>
            </a:pPr>
            <a:r>
              <a:rPr lang="en-US" b="1" dirty="0"/>
              <a:t>Customized Product Placement</a:t>
            </a:r>
            <a:r>
              <a:rPr lang="en-US" dirty="0"/>
              <a:t>:</a:t>
            </a:r>
          </a:p>
          <a:p>
            <a:pPr marL="742950" lvl="1" indent="-285750">
              <a:buFont typeface="+mj-lt"/>
              <a:buAutoNum type="arabicPeriod"/>
            </a:pPr>
            <a:r>
              <a:rPr lang="en-US" dirty="0"/>
              <a:t>Young customers with high spending scores might prefer tech gadgets or fashion items.</a:t>
            </a:r>
          </a:p>
          <a:p>
            <a:pPr marL="742950" lvl="1" indent="-285750">
              <a:buFont typeface="+mj-lt"/>
              <a:buAutoNum type="arabicPeriod"/>
            </a:pPr>
            <a:r>
              <a:rPr lang="en-US" dirty="0"/>
              <a:t>Middle-income customers may seek value-for-money deals.</a:t>
            </a:r>
          </a:p>
          <a:p>
            <a:pPr>
              <a:buFont typeface="+mj-lt"/>
              <a:buAutoNum type="arabicPeriod"/>
            </a:pPr>
            <a:r>
              <a:rPr lang="en-US" b="1" dirty="0"/>
              <a:t>Improved Resource Allocation</a:t>
            </a:r>
            <a:r>
              <a:rPr lang="en-US" dirty="0"/>
              <a:t>:</a:t>
            </a:r>
          </a:p>
          <a:p>
            <a:pPr marL="742950" lvl="1" indent="-285750">
              <a:buFont typeface="+mj-lt"/>
              <a:buAutoNum type="arabicPeriod"/>
            </a:pPr>
            <a:r>
              <a:rPr lang="en-US" dirty="0"/>
              <a:t>Mall managers can prioritize marketing budgets toward clusters with the highest spending potential.</a:t>
            </a:r>
          </a:p>
          <a:p>
            <a:pPr marL="742950" lvl="1" indent="-285750">
              <a:buFont typeface="+mj-lt"/>
              <a:buAutoNum type="arabicPeriod"/>
            </a:pPr>
            <a:r>
              <a:rPr lang="en-US" dirty="0"/>
              <a:t>Understand foot traffic better to optimize store placements.</a:t>
            </a:r>
          </a:p>
          <a:p>
            <a:pPr marL="457200" lvl="1" indent="0">
              <a:buFont typeface="+mj-lt"/>
              <a:buNone/>
            </a:pPr>
            <a:endParaRPr lang="en-US" dirty="0"/>
          </a:p>
          <a:p>
            <a:r>
              <a:rPr lang="en-US" b="1" dirty="0"/>
              <a:t>GMM for Future Predictions:</a:t>
            </a:r>
          </a:p>
          <a:p>
            <a:pPr>
              <a:buFont typeface="+mj-lt"/>
              <a:buAutoNum type="arabicPeriod"/>
            </a:pPr>
            <a:r>
              <a:rPr lang="en-US" b="1" dirty="0"/>
              <a:t>Customer Behavior Prediction</a:t>
            </a:r>
            <a:r>
              <a:rPr lang="en-US" dirty="0"/>
              <a:t>:</a:t>
            </a:r>
          </a:p>
          <a:p>
            <a:pPr marL="742950" lvl="1" indent="-285750">
              <a:buFont typeface="+mj-lt"/>
              <a:buAutoNum type="arabicPeriod"/>
            </a:pPr>
            <a:r>
              <a:rPr lang="en-US" dirty="0"/>
              <a:t>Use historical data to predict future cluster memberships.</a:t>
            </a:r>
          </a:p>
          <a:p>
            <a:pPr marL="742950" lvl="1" indent="-285750">
              <a:buFont typeface="+mj-lt"/>
              <a:buAutoNum type="arabicPeriod"/>
            </a:pPr>
            <a:r>
              <a:rPr lang="en-US" dirty="0"/>
              <a:t>Example: Predict if a low spender might become a high spender based on spending trends.</a:t>
            </a:r>
          </a:p>
          <a:p>
            <a:pPr>
              <a:buFont typeface="+mj-lt"/>
              <a:buAutoNum type="arabicPeriod"/>
            </a:pPr>
            <a:r>
              <a:rPr lang="en-US" b="1" dirty="0"/>
              <a:t>Personalized Marketing</a:t>
            </a:r>
            <a:r>
              <a:rPr lang="en-US" dirty="0"/>
              <a:t>:</a:t>
            </a:r>
          </a:p>
          <a:p>
            <a:pPr marL="742950" lvl="1" indent="-285750">
              <a:buFont typeface="+mj-lt"/>
              <a:buAutoNum type="arabicPeriod"/>
            </a:pPr>
            <a:r>
              <a:rPr lang="en-US" dirty="0"/>
              <a:t>Combine GMM clustering with customer purchase history to design </a:t>
            </a:r>
            <a:r>
              <a:rPr lang="en-US" b="1" dirty="0"/>
              <a:t>personalized offers</a:t>
            </a:r>
            <a:r>
              <a:rPr lang="en-US" dirty="0"/>
              <a:t> for each segment.</a:t>
            </a:r>
          </a:p>
          <a:p>
            <a:pPr>
              <a:buFont typeface="+mj-lt"/>
              <a:buAutoNum type="arabicPeriod"/>
            </a:pPr>
            <a:r>
              <a:rPr lang="en-US" b="1" dirty="0"/>
              <a:t>New Customer Segmentation</a:t>
            </a:r>
            <a:r>
              <a:rPr lang="en-US" dirty="0"/>
              <a:t>:</a:t>
            </a:r>
          </a:p>
          <a:p>
            <a:pPr marL="742950" lvl="1" indent="-285750">
              <a:buFont typeface="+mj-lt"/>
              <a:buAutoNum type="arabicPeriod"/>
            </a:pPr>
            <a:r>
              <a:rPr lang="en-US" dirty="0"/>
              <a:t>When new customers enter the mall, GMM can assign them to appropriate clusters based on their features (e.g., age, income).</a:t>
            </a:r>
          </a:p>
          <a:p>
            <a:pPr>
              <a:buFont typeface="+mj-lt"/>
              <a:buAutoNum type="arabicPeriod"/>
            </a:pPr>
            <a:r>
              <a:rPr lang="en-US" b="1" dirty="0"/>
              <a:t>Trend Analysis</a:t>
            </a:r>
            <a:r>
              <a:rPr lang="en-US" dirty="0"/>
              <a:t>:</a:t>
            </a:r>
          </a:p>
          <a:p>
            <a:pPr marL="742950" lvl="1" indent="-285750">
              <a:buFont typeface="+mj-lt"/>
              <a:buAutoNum type="arabicPeriod"/>
            </a:pPr>
            <a:r>
              <a:rPr lang="en-US" dirty="0"/>
              <a:t>Track how clusters evolve over time (e.g., growth in high-spender clusters), helping businesses adjust their strategies dynamically.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e5645354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31e56453549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1e56453549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e5645354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31e5645354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1e5645354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e56453549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31e56453549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31e56453549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e56453549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31e56453549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1e56453549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37"/>
        <p:cNvGrpSpPr/>
        <p:nvPr/>
      </p:nvGrpSpPr>
      <p:grpSpPr>
        <a:xfrm>
          <a:off x="0" y="0"/>
          <a:ext cx="0" cy="0"/>
          <a:chOff x="0" y="0"/>
          <a:chExt cx="0" cy="0"/>
        </a:xfrm>
      </p:grpSpPr>
      <p:pic>
        <p:nvPicPr>
          <p:cNvPr id="38" name="Google Shape;38;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9" name="Google Shape;39;p11"/>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587637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356580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3806637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1996819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146736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extLst>
      <p:ext uri="{BB962C8B-B14F-4D97-AF65-F5344CB8AC3E}">
        <p14:creationId xmlns:p14="http://schemas.microsoft.com/office/powerpoint/2010/main" val="9994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3"/>
        <p:cNvGrpSpPr/>
        <p:nvPr/>
      </p:nvGrpSpPr>
      <p:grpSpPr>
        <a:xfrm>
          <a:off x="0" y="0"/>
          <a:ext cx="0" cy="0"/>
          <a:chOff x="0" y="0"/>
          <a:chExt cx="0" cy="0"/>
        </a:xfrm>
      </p:grpSpPr>
      <p:pic>
        <p:nvPicPr>
          <p:cNvPr id="14" name="Google Shape;14;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5" name="Google Shape;15;p3"/>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6"/>
        <p:cNvGrpSpPr/>
        <p:nvPr/>
      </p:nvGrpSpPr>
      <p:grpSpPr>
        <a:xfrm>
          <a:off x="0" y="0"/>
          <a:ext cx="0" cy="0"/>
          <a:chOff x="0" y="0"/>
          <a:chExt cx="0" cy="0"/>
        </a:xfrm>
      </p:grpSpPr>
      <p:pic>
        <p:nvPicPr>
          <p:cNvPr id="17" name="Google Shape;17;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8" name="Google Shape;18;p4"/>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9"/>
        <p:cNvGrpSpPr/>
        <p:nvPr/>
      </p:nvGrpSpPr>
      <p:grpSpPr>
        <a:xfrm>
          <a:off x="0" y="0"/>
          <a:ext cx="0" cy="0"/>
          <a:chOff x="0" y="0"/>
          <a:chExt cx="0" cy="0"/>
        </a:xfrm>
      </p:grpSpPr>
      <p:pic>
        <p:nvPicPr>
          <p:cNvPr id="20" name="Google Shape;20;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1" name="Google Shape;21;p5"/>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2"/>
        <p:cNvGrpSpPr/>
        <p:nvPr/>
      </p:nvGrpSpPr>
      <p:grpSpPr>
        <a:xfrm>
          <a:off x="0" y="0"/>
          <a:ext cx="0" cy="0"/>
          <a:chOff x="0" y="0"/>
          <a:chExt cx="0" cy="0"/>
        </a:xfrm>
      </p:grpSpPr>
      <p:pic>
        <p:nvPicPr>
          <p:cNvPr id="23" name="Google Shape;23;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6"/>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5"/>
        <p:cNvGrpSpPr/>
        <p:nvPr/>
      </p:nvGrpSpPr>
      <p:grpSpPr>
        <a:xfrm>
          <a:off x="0" y="0"/>
          <a:ext cx="0" cy="0"/>
          <a:chOff x="0" y="0"/>
          <a:chExt cx="0" cy="0"/>
        </a:xfrm>
      </p:grpSpPr>
      <p:pic>
        <p:nvPicPr>
          <p:cNvPr id="26" name="Google Shape;26;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7" name="Google Shape;27;p7"/>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8"/>
        <p:cNvGrpSpPr/>
        <p:nvPr/>
      </p:nvGrpSpPr>
      <p:grpSpPr>
        <a:xfrm>
          <a:off x="0" y="0"/>
          <a:ext cx="0" cy="0"/>
          <a:chOff x="0" y="0"/>
          <a:chExt cx="0" cy="0"/>
        </a:xfrm>
      </p:grpSpPr>
      <p:pic>
        <p:nvPicPr>
          <p:cNvPr id="29" name="Google Shape;29;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0" name="Google Shape;30;p8"/>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1"/>
        <p:cNvGrpSpPr/>
        <p:nvPr/>
      </p:nvGrpSpPr>
      <p:grpSpPr>
        <a:xfrm>
          <a:off x="0" y="0"/>
          <a:ext cx="0" cy="0"/>
          <a:chOff x="0" y="0"/>
          <a:chExt cx="0" cy="0"/>
        </a:xfrm>
      </p:grpSpPr>
      <p:pic>
        <p:nvPicPr>
          <p:cNvPr id="32" name="Google Shape;32;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3" name="Google Shape;33;p9"/>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4"/>
        <p:cNvGrpSpPr/>
        <p:nvPr/>
      </p:nvGrpSpPr>
      <p:grpSpPr>
        <a:xfrm>
          <a:off x="0" y="0"/>
          <a:ext cx="0" cy="0"/>
          <a:chOff x="0" y="0"/>
          <a:chExt cx="0" cy="0"/>
        </a:xfrm>
      </p:grpSpPr>
      <p:pic>
        <p:nvPicPr>
          <p:cNvPr id="35" name="Google Shape;35;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10"/>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descr="preencoded.png"/>
          <p:cNvPicPr preferRelativeResize="0"/>
          <p:nvPr/>
        </p:nvPicPr>
        <p:blipFill rotWithShape="1">
          <a:blip r:embed="rId3">
            <a:alphaModFix/>
          </a:blip>
          <a:srcRect/>
          <a:stretch/>
        </p:blipFill>
        <p:spPr>
          <a:xfrm>
            <a:off x="0" y="0"/>
            <a:ext cx="5486400" cy="8231505"/>
          </a:xfrm>
          <a:prstGeom prst="rect">
            <a:avLst/>
          </a:prstGeom>
          <a:noFill/>
          <a:ln>
            <a:noFill/>
          </a:ln>
        </p:spPr>
      </p:pic>
      <p:sp>
        <p:nvSpPr>
          <p:cNvPr id="56" name="Google Shape;56;p14"/>
          <p:cNvSpPr/>
          <p:nvPr/>
        </p:nvSpPr>
        <p:spPr>
          <a:xfrm>
            <a:off x="6260425" y="608171"/>
            <a:ext cx="5204222" cy="650438"/>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FFFFFF"/>
              </a:buClr>
              <a:buSzPts val="4050"/>
              <a:buFont typeface="Nunito SemiBold"/>
              <a:buNone/>
            </a:pPr>
            <a:r>
              <a:rPr lang="en-US" sz="4050" b="1" i="0" u="none" strike="noStrike" cap="none">
                <a:solidFill>
                  <a:srgbClr val="FFFFFF"/>
                </a:solidFill>
                <a:latin typeface="Nunito SemiBold"/>
                <a:ea typeface="Nunito SemiBold"/>
                <a:cs typeface="Nunito SemiBold"/>
                <a:sym typeface="Nunito SemiBold"/>
              </a:rPr>
              <a:t>Project Overview</a:t>
            </a:r>
            <a:endParaRPr sz="4050" b="0" i="0" u="none" strike="noStrike" cap="none"/>
          </a:p>
        </p:txBody>
      </p:sp>
      <p:sp>
        <p:nvSpPr>
          <p:cNvPr id="57" name="Google Shape;57;p14"/>
          <p:cNvSpPr/>
          <p:nvPr/>
        </p:nvSpPr>
        <p:spPr>
          <a:xfrm>
            <a:off x="6576893" y="1590318"/>
            <a:ext cx="30480" cy="6033016"/>
          </a:xfrm>
          <a:prstGeom prst="roundRect">
            <a:avLst>
              <a:gd name="adj" fmla="val 1088502"/>
            </a:avLst>
          </a:prstGeom>
          <a:solidFill>
            <a:srgbClr val="FFFFFF">
              <a:alpha val="2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6810435" y="2072521"/>
            <a:ext cx="774025" cy="30480"/>
          </a:xfrm>
          <a:prstGeom prst="roundRect">
            <a:avLst>
              <a:gd name="adj" fmla="val 1088502"/>
            </a:avLst>
          </a:prstGeom>
          <a:solidFill>
            <a:srgbClr val="F2B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6343352" y="1839039"/>
            <a:ext cx="497562" cy="497562"/>
          </a:xfrm>
          <a:prstGeom prst="roundRect">
            <a:avLst>
              <a:gd name="adj" fmla="val 66680"/>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6498372" y="1931670"/>
            <a:ext cx="187404" cy="3123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450"/>
              <a:buFont typeface="Nunito SemiBold"/>
              <a:buNone/>
            </a:pPr>
            <a:r>
              <a:rPr lang="en-US" sz="2450" b="1" i="0" u="none" strike="noStrike" cap="none">
                <a:solidFill>
                  <a:srgbClr val="FFFFFF"/>
                </a:solidFill>
                <a:latin typeface="Nunito SemiBold"/>
                <a:ea typeface="Nunito SemiBold"/>
                <a:cs typeface="Nunito SemiBold"/>
                <a:sym typeface="Nunito SemiBold"/>
              </a:rPr>
              <a:t>1</a:t>
            </a:r>
            <a:endParaRPr sz="2450" b="0" i="0" u="none" strike="noStrike" cap="none"/>
          </a:p>
        </p:txBody>
      </p:sp>
      <p:sp>
        <p:nvSpPr>
          <p:cNvPr id="61" name="Google Shape;61;p14"/>
          <p:cNvSpPr/>
          <p:nvPr/>
        </p:nvSpPr>
        <p:spPr>
          <a:xfrm>
            <a:off x="7808595" y="1811417"/>
            <a:ext cx="2602111" cy="325279"/>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FFFFFF"/>
              </a:buClr>
              <a:buSzPts val="2000"/>
              <a:buFont typeface="Nunito SemiBold"/>
              <a:buNone/>
            </a:pPr>
            <a:r>
              <a:rPr lang="en-US" sz="2000" b="1" i="0" u="none" strike="noStrike" cap="none">
                <a:solidFill>
                  <a:srgbClr val="FFFFFF"/>
                </a:solidFill>
                <a:latin typeface="Nunito SemiBold"/>
                <a:ea typeface="Nunito SemiBold"/>
                <a:cs typeface="Nunito SemiBold"/>
                <a:sym typeface="Nunito SemiBold"/>
              </a:rPr>
              <a:t>Assess Data</a:t>
            </a:r>
            <a:endParaRPr sz="2000" b="0" i="0" u="none" strike="noStrike" cap="none"/>
          </a:p>
        </p:txBody>
      </p:sp>
      <p:sp>
        <p:nvSpPr>
          <p:cNvPr id="62" name="Google Shape;62;p14"/>
          <p:cNvSpPr/>
          <p:nvPr/>
        </p:nvSpPr>
        <p:spPr>
          <a:xfrm>
            <a:off x="7808595" y="2269331"/>
            <a:ext cx="6047780" cy="353854"/>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FFFFFF"/>
              </a:buClr>
              <a:buSzPts val="1700"/>
              <a:buFont typeface="PT Sans"/>
              <a:buNone/>
            </a:pPr>
            <a:r>
              <a:rPr lang="en-US" sz="1700" b="0" i="0" u="none" strike="noStrike" cap="none">
                <a:solidFill>
                  <a:srgbClr val="FFFFFF"/>
                </a:solidFill>
                <a:latin typeface="PT Sans"/>
                <a:ea typeface="PT Sans"/>
                <a:cs typeface="PT Sans"/>
                <a:sym typeface="PT Sans"/>
              </a:rPr>
              <a:t>Examine dataset characteristics and distributions.</a:t>
            </a:r>
            <a:endParaRPr sz="1700" b="0" i="0" u="none" strike="noStrike" cap="none"/>
          </a:p>
        </p:txBody>
      </p:sp>
      <p:sp>
        <p:nvSpPr>
          <p:cNvPr id="63" name="Google Shape;63;p14"/>
          <p:cNvSpPr/>
          <p:nvPr/>
        </p:nvSpPr>
        <p:spPr>
          <a:xfrm>
            <a:off x="6810435" y="3547586"/>
            <a:ext cx="774025" cy="30480"/>
          </a:xfrm>
          <a:prstGeom prst="roundRect">
            <a:avLst>
              <a:gd name="adj" fmla="val 1088502"/>
            </a:avLst>
          </a:prstGeom>
          <a:solidFill>
            <a:srgbClr val="D74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6343352" y="3314105"/>
            <a:ext cx="497562" cy="497562"/>
          </a:xfrm>
          <a:prstGeom prst="roundRect">
            <a:avLst>
              <a:gd name="adj" fmla="val 66680"/>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6498372" y="3406735"/>
            <a:ext cx="187404" cy="3123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450"/>
              <a:buFont typeface="Nunito SemiBold"/>
              <a:buNone/>
            </a:pPr>
            <a:r>
              <a:rPr lang="en-US" sz="2450" b="1" i="0" u="none" strike="noStrike" cap="none">
                <a:solidFill>
                  <a:srgbClr val="FFFFFF"/>
                </a:solidFill>
                <a:latin typeface="Nunito SemiBold"/>
                <a:ea typeface="Nunito SemiBold"/>
                <a:cs typeface="Nunito SemiBold"/>
                <a:sym typeface="Nunito SemiBold"/>
              </a:rPr>
              <a:t>2</a:t>
            </a:r>
            <a:endParaRPr sz="2450" b="0" i="0" u="none" strike="noStrike" cap="none"/>
          </a:p>
        </p:txBody>
      </p:sp>
      <p:sp>
        <p:nvSpPr>
          <p:cNvPr id="66" name="Google Shape;66;p14"/>
          <p:cNvSpPr/>
          <p:nvPr/>
        </p:nvSpPr>
        <p:spPr>
          <a:xfrm>
            <a:off x="7808595" y="3286482"/>
            <a:ext cx="2602111" cy="325279"/>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FFFFFF"/>
              </a:buClr>
              <a:buSzPts val="2000"/>
              <a:buFont typeface="Nunito SemiBold"/>
              <a:buNone/>
            </a:pPr>
            <a:r>
              <a:rPr lang="en-US" sz="2000" b="1" i="0" u="none" strike="noStrike" cap="none">
                <a:solidFill>
                  <a:srgbClr val="FFFFFF"/>
                </a:solidFill>
                <a:latin typeface="Nunito SemiBold"/>
                <a:ea typeface="Nunito SemiBold"/>
                <a:cs typeface="Nunito SemiBold"/>
                <a:sym typeface="Nunito SemiBold"/>
              </a:rPr>
              <a:t>Pre-process Data</a:t>
            </a:r>
            <a:endParaRPr sz="2000" b="0" i="0" u="none" strike="noStrike" cap="none"/>
          </a:p>
        </p:txBody>
      </p:sp>
      <p:sp>
        <p:nvSpPr>
          <p:cNvPr id="67" name="Google Shape;67;p14"/>
          <p:cNvSpPr/>
          <p:nvPr/>
        </p:nvSpPr>
        <p:spPr>
          <a:xfrm>
            <a:off x="7808595" y="3744397"/>
            <a:ext cx="6047780" cy="707707"/>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FFFFFF"/>
              </a:buClr>
              <a:buSzPts val="1700"/>
              <a:buFont typeface="PT Sans"/>
              <a:buNone/>
            </a:pPr>
            <a:r>
              <a:rPr lang="en-US" sz="1700" b="0" i="0" u="none" strike="noStrike" cap="none">
                <a:solidFill>
                  <a:srgbClr val="FFFFFF"/>
                </a:solidFill>
                <a:latin typeface="PT Sans"/>
                <a:ea typeface="PT Sans"/>
                <a:cs typeface="PT Sans"/>
                <a:sym typeface="PT Sans"/>
              </a:rPr>
              <a:t>Prepare data for analysis by standardizing and removing irrelevant features.</a:t>
            </a:r>
            <a:endParaRPr sz="1700" b="0" i="0" u="none" strike="noStrike" cap="none"/>
          </a:p>
        </p:txBody>
      </p:sp>
      <p:sp>
        <p:nvSpPr>
          <p:cNvPr id="68" name="Google Shape;68;p14"/>
          <p:cNvSpPr/>
          <p:nvPr/>
        </p:nvSpPr>
        <p:spPr>
          <a:xfrm>
            <a:off x="6810435" y="5376505"/>
            <a:ext cx="774025" cy="30480"/>
          </a:xfrm>
          <a:prstGeom prst="roundRect">
            <a:avLst>
              <a:gd name="adj" fmla="val 1088502"/>
            </a:avLst>
          </a:prstGeom>
          <a:solidFill>
            <a:srgbClr val="DD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6343352" y="5143024"/>
            <a:ext cx="497562" cy="497562"/>
          </a:xfrm>
          <a:prstGeom prst="roundRect">
            <a:avLst>
              <a:gd name="adj" fmla="val 66680"/>
            </a:avLst>
          </a:prstGeom>
          <a:solidFill>
            <a:srgbClr val="00002E"/>
          </a:solidFill>
          <a:ln w="22850" cap="flat" cmpd="sng">
            <a:solidFill>
              <a:srgbClr val="DD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498372" y="5235654"/>
            <a:ext cx="187404" cy="3123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450"/>
              <a:buFont typeface="Nunito SemiBold"/>
              <a:buNone/>
            </a:pPr>
            <a:r>
              <a:rPr lang="en-US" sz="2450" b="1" i="0" u="none" strike="noStrike" cap="none">
                <a:solidFill>
                  <a:srgbClr val="FFFFFF"/>
                </a:solidFill>
                <a:latin typeface="Nunito SemiBold"/>
                <a:ea typeface="Nunito SemiBold"/>
                <a:cs typeface="Nunito SemiBold"/>
                <a:sym typeface="Nunito SemiBold"/>
              </a:rPr>
              <a:t>3</a:t>
            </a:r>
            <a:endParaRPr sz="2450" b="0" i="0" u="none" strike="noStrike" cap="none"/>
          </a:p>
        </p:txBody>
      </p:sp>
      <p:sp>
        <p:nvSpPr>
          <p:cNvPr id="71" name="Google Shape;71;p14"/>
          <p:cNvSpPr/>
          <p:nvPr/>
        </p:nvSpPr>
        <p:spPr>
          <a:xfrm>
            <a:off x="7808595" y="5115401"/>
            <a:ext cx="2602111" cy="325279"/>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FFFFFF"/>
              </a:buClr>
              <a:buSzPts val="2000"/>
              <a:buFont typeface="Nunito SemiBold"/>
              <a:buNone/>
            </a:pPr>
            <a:r>
              <a:rPr lang="en-US" sz="2000" b="1" i="0" u="none" strike="noStrike" cap="none">
                <a:solidFill>
                  <a:srgbClr val="FFFFFF"/>
                </a:solidFill>
                <a:latin typeface="Nunito SemiBold"/>
                <a:ea typeface="Nunito SemiBold"/>
                <a:cs typeface="Nunito SemiBold"/>
                <a:sym typeface="Nunito SemiBold"/>
              </a:rPr>
              <a:t>Choose Model</a:t>
            </a:r>
            <a:endParaRPr sz="2000" b="0" i="0" u="none" strike="noStrike" cap="none"/>
          </a:p>
        </p:txBody>
      </p:sp>
      <p:sp>
        <p:nvSpPr>
          <p:cNvPr id="72" name="Google Shape;72;p14"/>
          <p:cNvSpPr/>
          <p:nvPr/>
        </p:nvSpPr>
        <p:spPr>
          <a:xfrm>
            <a:off x="7808595" y="5573316"/>
            <a:ext cx="6047780" cy="353854"/>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FFFFFF"/>
              </a:buClr>
              <a:buSzPts val="1700"/>
              <a:buFont typeface="PT Sans"/>
              <a:buNone/>
            </a:pPr>
            <a:r>
              <a:rPr lang="en-US" sz="1700" b="0" i="0" u="none" strike="noStrike" cap="none">
                <a:solidFill>
                  <a:srgbClr val="FFFFFF"/>
                </a:solidFill>
                <a:latin typeface="PT Sans"/>
                <a:ea typeface="PT Sans"/>
                <a:cs typeface="PT Sans"/>
                <a:sym typeface="PT Sans"/>
              </a:rPr>
              <a:t>Select the optimal clustering model and number of clusters.</a:t>
            </a:r>
            <a:endParaRPr sz="1700" b="0" i="0" u="none" strike="noStrike" cap="none"/>
          </a:p>
        </p:txBody>
      </p:sp>
      <p:sp>
        <p:nvSpPr>
          <p:cNvPr id="73" name="Google Shape;73;p14"/>
          <p:cNvSpPr/>
          <p:nvPr/>
        </p:nvSpPr>
        <p:spPr>
          <a:xfrm>
            <a:off x="6810435" y="6851571"/>
            <a:ext cx="774025" cy="30480"/>
          </a:xfrm>
          <a:prstGeom prst="roundRect">
            <a:avLst>
              <a:gd name="adj" fmla="val 1088502"/>
            </a:avLst>
          </a:prstGeom>
          <a:solidFill>
            <a:srgbClr val="4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343352" y="6618089"/>
            <a:ext cx="497562" cy="497562"/>
          </a:xfrm>
          <a:prstGeom prst="roundRect">
            <a:avLst>
              <a:gd name="adj" fmla="val 66680"/>
            </a:avLst>
          </a:prstGeom>
          <a:solidFill>
            <a:srgbClr val="00002E"/>
          </a:solidFill>
          <a:ln w="22850" cap="flat" cmpd="sng">
            <a:solidFill>
              <a:srgbClr val="48A8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6498372" y="6710720"/>
            <a:ext cx="187404" cy="3123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450"/>
              <a:buFont typeface="Nunito SemiBold"/>
              <a:buNone/>
            </a:pPr>
            <a:r>
              <a:rPr lang="en-US" sz="2450" b="1" i="0" u="none" strike="noStrike" cap="none">
                <a:solidFill>
                  <a:srgbClr val="FFFFFF"/>
                </a:solidFill>
                <a:latin typeface="Nunito SemiBold"/>
                <a:ea typeface="Nunito SemiBold"/>
                <a:cs typeface="Nunito SemiBold"/>
                <a:sym typeface="Nunito SemiBold"/>
              </a:rPr>
              <a:t>4</a:t>
            </a:r>
            <a:endParaRPr sz="2450" b="0" i="0" u="none" strike="noStrike" cap="none"/>
          </a:p>
        </p:txBody>
      </p:sp>
      <p:sp>
        <p:nvSpPr>
          <p:cNvPr id="76" name="Google Shape;76;p14"/>
          <p:cNvSpPr/>
          <p:nvPr/>
        </p:nvSpPr>
        <p:spPr>
          <a:xfrm>
            <a:off x="7808595" y="6590467"/>
            <a:ext cx="2602111" cy="325279"/>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FFFFFF"/>
              </a:buClr>
              <a:buSzPts val="2000"/>
              <a:buFont typeface="Nunito SemiBold"/>
              <a:buNone/>
            </a:pPr>
            <a:r>
              <a:rPr lang="en-US" sz="2000" b="1" i="0" u="none" strike="noStrike" cap="none">
                <a:solidFill>
                  <a:srgbClr val="FFFFFF"/>
                </a:solidFill>
                <a:latin typeface="Nunito SemiBold"/>
                <a:ea typeface="Nunito SemiBold"/>
                <a:cs typeface="Nunito SemiBold"/>
                <a:sym typeface="Nunito SemiBold"/>
              </a:rPr>
              <a:t>Analyze Results</a:t>
            </a:r>
            <a:endParaRPr sz="2000" b="0" i="0" u="none" strike="noStrike" cap="none"/>
          </a:p>
        </p:txBody>
      </p:sp>
      <p:sp>
        <p:nvSpPr>
          <p:cNvPr id="77" name="Google Shape;77;p14"/>
          <p:cNvSpPr/>
          <p:nvPr/>
        </p:nvSpPr>
        <p:spPr>
          <a:xfrm>
            <a:off x="7808595" y="7048381"/>
            <a:ext cx="6047780" cy="353854"/>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FFFFFF"/>
              </a:buClr>
              <a:buSzPts val="1700"/>
              <a:buFont typeface="PT Sans"/>
              <a:buNone/>
            </a:pPr>
            <a:r>
              <a:rPr lang="en-US" sz="1700" b="0" i="0" u="none" strike="noStrike" cap="none">
                <a:solidFill>
                  <a:srgbClr val="FFFFFF"/>
                </a:solidFill>
                <a:latin typeface="PT Sans"/>
                <a:ea typeface="PT Sans"/>
                <a:cs typeface="PT Sans"/>
                <a:sym typeface="PT Sans"/>
              </a:rPr>
              <a:t>Name clusters, plot results, and form growth strategies.</a:t>
            </a:r>
            <a:endParaRPr sz="1700" b="0" i="0" u="none" strike="noStrike" cap="none"/>
          </a:p>
        </p:txBody>
      </p:sp>
      <p:pic>
        <p:nvPicPr>
          <p:cNvPr id="78" name="Google Shape;78;p14"/>
          <p:cNvPicPr preferRelativeResize="0"/>
          <p:nvPr/>
        </p:nvPicPr>
        <p:blipFill>
          <a:blip r:embed="rId4">
            <a:alphaModFix/>
          </a:blip>
          <a:stretch>
            <a:fillRect/>
          </a:stretch>
        </p:blipFill>
        <p:spPr>
          <a:xfrm>
            <a:off x="0" y="0"/>
            <a:ext cx="14630400" cy="82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13" name="Google Shape;213;p23"/>
          <p:cNvSpPr/>
          <p:nvPr/>
        </p:nvSpPr>
        <p:spPr>
          <a:xfrm>
            <a:off x="6324124" y="710803"/>
            <a:ext cx="66867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Choosing the Right Model</a:t>
            </a:r>
            <a:endParaRPr sz="4400" b="0" i="0" u="none" strike="noStrike" cap="none"/>
          </a:p>
        </p:txBody>
      </p:sp>
      <p:pic>
        <p:nvPicPr>
          <p:cNvPr id="214" name="Google Shape;214;p23" descr="preencoded.png"/>
          <p:cNvPicPr preferRelativeResize="0"/>
          <p:nvPr/>
        </p:nvPicPr>
        <p:blipFill rotWithShape="1">
          <a:blip r:embed="rId4">
            <a:alphaModFix/>
          </a:blip>
          <a:srcRect/>
          <a:stretch/>
        </p:blipFill>
        <p:spPr>
          <a:xfrm>
            <a:off x="6324124" y="1773793"/>
            <a:ext cx="1196816" cy="1915001"/>
          </a:xfrm>
          <a:prstGeom prst="rect">
            <a:avLst/>
          </a:prstGeom>
          <a:noFill/>
          <a:ln>
            <a:noFill/>
          </a:ln>
        </p:spPr>
      </p:pic>
      <p:sp>
        <p:nvSpPr>
          <p:cNvPr id="215" name="Google Shape;215;p23"/>
          <p:cNvSpPr/>
          <p:nvPr/>
        </p:nvSpPr>
        <p:spPr>
          <a:xfrm>
            <a:off x="7879913" y="2013109"/>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Elbow Method</a:t>
            </a:r>
            <a:endParaRPr sz="2200" b="0" i="0" u="none" strike="noStrike" cap="none"/>
          </a:p>
        </p:txBody>
      </p:sp>
      <p:sp>
        <p:nvSpPr>
          <p:cNvPr id="216" name="Google Shape;216;p23"/>
          <p:cNvSpPr/>
          <p:nvPr/>
        </p:nvSpPr>
        <p:spPr>
          <a:xfrm>
            <a:off x="7879913" y="2508647"/>
            <a:ext cx="5912700" cy="3831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Plotted number of clusters vs. sum of square distances.</a:t>
            </a:r>
            <a:endParaRPr sz="1850" b="0" i="0" u="none" strike="noStrike" cap="none"/>
          </a:p>
        </p:txBody>
      </p:sp>
      <p:pic>
        <p:nvPicPr>
          <p:cNvPr id="217" name="Google Shape;217;p23" descr="preencoded.png"/>
          <p:cNvPicPr preferRelativeResize="0"/>
          <p:nvPr/>
        </p:nvPicPr>
        <p:blipFill rotWithShape="1">
          <a:blip r:embed="rId5">
            <a:alphaModFix/>
          </a:blip>
          <a:srcRect/>
          <a:stretch/>
        </p:blipFill>
        <p:spPr>
          <a:xfrm>
            <a:off x="6324124" y="3688794"/>
            <a:ext cx="1196816" cy="1915001"/>
          </a:xfrm>
          <a:prstGeom prst="rect">
            <a:avLst/>
          </a:prstGeom>
          <a:noFill/>
          <a:ln>
            <a:noFill/>
          </a:ln>
        </p:spPr>
      </p:pic>
      <p:sp>
        <p:nvSpPr>
          <p:cNvPr id="218" name="Google Shape;218;p23"/>
          <p:cNvSpPr/>
          <p:nvPr/>
        </p:nvSpPr>
        <p:spPr>
          <a:xfrm>
            <a:off x="7879913" y="3928110"/>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Silhouette Score</a:t>
            </a:r>
            <a:endParaRPr sz="2200" b="0" i="0" u="none" strike="noStrike" cap="none"/>
          </a:p>
        </p:txBody>
      </p:sp>
      <p:sp>
        <p:nvSpPr>
          <p:cNvPr id="219" name="Google Shape;219;p23"/>
          <p:cNvSpPr/>
          <p:nvPr/>
        </p:nvSpPr>
        <p:spPr>
          <a:xfrm>
            <a:off x="7879913" y="4423648"/>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Compared K-means, hierarchical clustering, and GMMs performance.</a:t>
            </a:r>
            <a:endParaRPr sz="1850" b="0" i="0" u="none" strike="noStrike" cap="none"/>
          </a:p>
        </p:txBody>
      </p:sp>
      <p:pic>
        <p:nvPicPr>
          <p:cNvPr id="220" name="Google Shape;220;p23" descr="preencoded.png"/>
          <p:cNvPicPr preferRelativeResize="0"/>
          <p:nvPr/>
        </p:nvPicPr>
        <p:blipFill rotWithShape="1">
          <a:blip r:embed="rId6">
            <a:alphaModFix/>
          </a:blip>
          <a:srcRect/>
          <a:stretch/>
        </p:blipFill>
        <p:spPr>
          <a:xfrm>
            <a:off x="6324124" y="5603796"/>
            <a:ext cx="1196816" cy="1915001"/>
          </a:xfrm>
          <a:prstGeom prst="rect">
            <a:avLst/>
          </a:prstGeom>
          <a:noFill/>
          <a:ln>
            <a:noFill/>
          </a:ln>
        </p:spPr>
      </p:pic>
      <p:sp>
        <p:nvSpPr>
          <p:cNvPr id="221" name="Google Shape;221;p23"/>
          <p:cNvSpPr/>
          <p:nvPr/>
        </p:nvSpPr>
        <p:spPr>
          <a:xfrm>
            <a:off x="7879913" y="5843111"/>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Final Choice</a:t>
            </a:r>
            <a:endParaRPr sz="2200" b="0" i="0" u="none" strike="noStrike" cap="none"/>
          </a:p>
        </p:txBody>
      </p:sp>
      <p:sp>
        <p:nvSpPr>
          <p:cNvPr id="222" name="Google Shape;222;p23"/>
          <p:cNvSpPr/>
          <p:nvPr/>
        </p:nvSpPr>
        <p:spPr>
          <a:xfrm>
            <a:off x="7879913" y="6338649"/>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Selected K-means with k=6 based on highest silhouette score.</a:t>
            </a:r>
            <a:endParaRPr sz="1850" b="0" i="0" u="none" strike="noStrike" cap="none"/>
          </a:p>
        </p:txBody>
      </p:sp>
      <p:pic>
        <p:nvPicPr>
          <p:cNvPr id="223" name="Google Shape;223;p23"/>
          <p:cNvPicPr preferRelativeResize="0"/>
          <p:nvPr/>
        </p:nvPicPr>
        <p:blipFill>
          <a:blip r:embed="rId7">
            <a:alphaModFix/>
          </a:blip>
          <a:stretch>
            <a:fillRect/>
          </a:stretch>
        </p:blipFill>
        <p:spPr>
          <a:xfrm>
            <a:off x="0" y="0"/>
            <a:ext cx="14630400" cy="8229600"/>
          </a:xfrm>
          <a:prstGeom prst="rect">
            <a:avLst/>
          </a:prstGeom>
          <a:noFill/>
          <a:ln>
            <a:noFill/>
          </a:ln>
        </p:spPr>
      </p:pic>
      <p:pic>
        <p:nvPicPr>
          <p:cNvPr id="224" name="Google Shape;224;p23"/>
          <p:cNvPicPr preferRelativeResize="0"/>
          <p:nvPr/>
        </p:nvPicPr>
        <p:blipFill>
          <a:blip r:embed="rId8">
            <a:alphaModFix/>
          </a:blip>
          <a:stretch>
            <a:fillRect/>
          </a:stretch>
        </p:blipFill>
        <p:spPr>
          <a:xfrm>
            <a:off x="1" y="0"/>
            <a:ext cx="14630391" cy="8229600"/>
          </a:xfrm>
          <a:prstGeom prst="rect">
            <a:avLst/>
          </a:prstGeom>
          <a:noFill/>
          <a:ln>
            <a:noFill/>
          </a:ln>
        </p:spPr>
      </p:pic>
      <p:pic>
        <p:nvPicPr>
          <p:cNvPr id="225" name="Google Shape;225;p23"/>
          <p:cNvPicPr preferRelativeResize="0"/>
          <p:nvPr/>
        </p:nvPicPr>
        <p:blipFill>
          <a:blip r:embed="rId9">
            <a:alphaModFix/>
          </a:blip>
          <a:stretch>
            <a:fillRect/>
          </a:stretch>
        </p:blipFill>
        <p:spPr>
          <a:xfrm>
            <a:off x="0" y="0"/>
            <a:ext cx="14630400" cy="822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0" y="0"/>
            <a:ext cx="13753800" cy="822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p:nvPr/>
        </p:nvSpPr>
        <p:spPr>
          <a:xfrm>
            <a:off x="1306175" y="105550"/>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50">
                <a:solidFill>
                  <a:schemeClr val="lt1"/>
                </a:solidFill>
                <a:latin typeface="Nunito"/>
                <a:ea typeface="Nunito"/>
                <a:cs typeface="Nunito"/>
                <a:sym typeface="Nunito"/>
              </a:rPr>
              <a:t>Outlier Detection</a:t>
            </a:r>
            <a:endParaRPr sz="4050">
              <a:solidFill>
                <a:schemeClr val="lt1"/>
              </a:solidFill>
              <a:latin typeface="Nunito"/>
              <a:ea typeface="Nunito"/>
              <a:cs typeface="Nunito"/>
              <a:sym typeface="Nunito"/>
            </a:endParaRPr>
          </a:p>
        </p:txBody>
      </p:sp>
      <p:sp>
        <p:nvSpPr>
          <p:cNvPr id="243" name="Google Shape;243;p26"/>
          <p:cNvSpPr txBox="1"/>
          <p:nvPr/>
        </p:nvSpPr>
        <p:spPr>
          <a:xfrm>
            <a:off x="3895450" y="2678325"/>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4" name="Google Shape;244;p26"/>
          <p:cNvPicPr preferRelativeResize="0"/>
          <p:nvPr/>
        </p:nvPicPr>
        <p:blipFill>
          <a:blip r:embed="rId3">
            <a:alphaModFix/>
          </a:blip>
          <a:stretch>
            <a:fillRect/>
          </a:stretch>
        </p:blipFill>
        <p:spPr>
          <a:xfrm>
            <a:off x="1372825" y="1062125"/>
            <a:ext cx="9218451" cy="661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p:nvPr/>
        </p:nvSpPr>
        <p:spPr>
          <a:xfrm>
            <a:off x="1174225" y="352925"/>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50">
                <a:solidFill>
                  <a:schemeClr val="lt1"/>
                </a:solidFill>
                <a:latin typeface="Nunito"/>
                <a:ea typeface="Nunito"/>
                <a:cs typeface="Nunito"/>
                <a:sym typeface="Nunito"/>
              </a:rPr>
              <a:t>Dendrogram</a:t>
            </a:r>
            <a:endParaRPr sz="4050">
              <a:solidFill>
                <a:schemeClr val="lt1"/>
              </a:solidFill>
              <a:latin typeface="Nunito"/>
              <a:ea typeface="Nunito"/>
              <a:cs typeface="Nunito"/>
              <a:sym typeface="Nunito"/>
            </a:endParaRPr>
          </a:p>
        </p:txBody>
      </p:sp>
      <p:pic>
        <p:nvPicPr>
          <p:cNvPr id="251" name="Google Shape;251;p27"/>
          <p:cNvPicPr preferRelativeResize="0"/>
          <p:nvPr/>
        </p:nvPicPr>
        <p:blipFill>
          <a:blip r:embed="rId3">
            <a:alphaModFix/>
          </a:blip>
          <a:stretch>
            <a:fillRect/>
          </a:stretch>
        </p:blipFill>
        <p:spPr>
          <a:xfrm>
            <a:off x="1174225" y="1161050"/>
            <a:ext cx="11148049" cy="671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8"/>
          <p:cNvPicPr preferRelativeResize="0"/>
          <p:nvPr/>
        </p:nvPicPr>
        <p:blipFill>
          <a:blip r:embed="rId3">
            <a:alphaModFix/>
          </a:blip>
          <a:stretch>
            <a:fillRect/>
          </a:stretch>
        </p:blipFill>
        <p:spPr>
          <a:xfrm>
            <a:off x="1224375" y="1161027"/>
            <a:ext cx="9300926" cy="6467900"/>
          </a:xfrm>
          <a:prstGeom prst="rect">
            <a:avLst/>
          </a:prstGeom>
          <a:noFill/>
          <a:ln>
            <a:noFill/>
          </a:ln>
        </p:spPr>
      </p:pic>
      <p:sp>
        <p:nvSpPr>
          <p:cNvPr id="258" name="Google Shape;258;p28"/>
          <p:cNvSpPr txBox="1"/>
          <p:nvPr/>
        </p:nvSpPr>
        <p:spPr>
          <a:xfrm>
            <a:off x="662975" y="286975"/>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50">
                <a:solidFill>
                  <a:schemeClr val="lt1"/>
                </a:solidFill>
                <a:latin typeface="Nunito"/>
                <a:ea typeface="Nunito"/>
                <a:cs typeface="Nunito"/>
                <a:sym typeface="Nunito"/>
              </a:rPr>
              <a:t>Elbow method and </a:t>
            </a:r>
            <a:r>
              <a:rPr lang="en-US" sz="4050">
                <a:solidFill>
                  <a:schemeClr val="lt1"/>
                </a:solidFill>
                <a:highlight>
                  <a:srgbClr val="1E1E1E"/>
                </a:highlight>
                <a:latin typeface="Nunito"/>
                <a:ea typeface="Nunito"/>
                <a:cs typeface="Nunito"/>
                <a:sym typeface="Nunito"/>
              </a:rPr>
              <a:t>silhouette</a:t>
            </a:r>
            <a:endParaRPr sz="4050">
              <a:solidFill>
                <a:schemeClr val="lt1"/>
              </a:solidFill>
              <a:highlight>
                <a:srgbClr val="1E1E1E"/>
              </a:highlight>
              <a:latin typeface="Nunito"/>
              <a:ea typeface="Nunito"/>
              <a:cs typeface="Nunito"/>
              <a:sym typeface="Nunito"/>
            </a:endParaRPr>
          </a:p>
          <a:p>
            <a:pPr marL="0" lvl="0" indent="0" algn="l" rtl="0">
              <a:spcBef>
                <a:spcPts val="0"/>
              </a:spcBef>
              <a:spcAft>
                <a:spcPts val="0"/>
              </a:spcAft>
              <a:buNone/>
            </a:pPr>
            <a:endParaRPr sz="405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9"/>
          <p:cNvPicPr preferRelativeResize="0"/>
          <p:nvPr/>
        </p:nvPicPr>
        <p:blipFill>
          <a:blip r:embed="rId3">
            <a:alphaModFix/>
          </a:blip>
          <a:stretch>
            <a:fillRect/>
          </a:stretch>
        </p:blipFill>
        <p:spPr>
          <a:xfrm>
            <a:off x="2345850" y="1735650"/>
            <a:ext cx="8179449" cy="5230650"/>
          </a:xfrm>
          <a:prstGeom prst="rect">
            <a:avLst/>
          </a:prstGeom>
          <a:noFill/>
          <a:ln>
            <a:noFill/>
          </a:ln>
        </p:spPr>
      </p:pic>
      <p:sp>
        <p:nvSpPr>
          <p:cNvPr id="265" name="Google Shape;265;p29"/>
          <p:cNvSpPr txBox="1"/>
          <p:nvPr/>
        </p:nvSpPr>
        <p:spPr>
          <a:xfrm>
            <a:off x="1025800" y="286950"/>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asdasd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0"/>
          <p:cNvPicPr preferRelativeResize="0"/>
          <p:nvPr/>
        </p:nvPicPr>
        <p:blipFill>
          <a:blip r:embed="rId3">
            <a:alphaModFix/>
          </a:blip>
          <a:stretch>
            <a:fillRect/>
          </a:stretch>
        </p:blipFill>
        <p:spPr>
          <a:xfrm>
            <a:off x="1669675" y="1669650"/>
            <a:ext cx="8492800" cy="5494525"/>
          </a:xfrm>
          <a:prstGeom prst="rect">
            <a:avLst/>
          </a:prstGeom>
          <a:noFill/>
          <a:ln>
            <a:noFill/>
          </a:ln>
        </p:spPr>
      </p:pic>
      <p:sp>
        <p:nvSpPr>
          <p:cNvPr id="272" name="Google Shape;272;p30"/>
          <p:cNvSpPr txBox="1"/>
          <p:nvPr/>
        </p:nvSpPr>
        <p:spPr>
          <a:xfrm>
            <a:off x="1339175" y="451875"/>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50">
                <a:solidFill>
                  <a:schemeClr val="lt1"/>
                </a:solidFill>
              </a:rPr>
              <a:t>Cluster Count</a:t>
            </a:r>
            <a:endParaRPr sz="405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1"/>
          <p:cNvPicPr preferRelativeResize="0"/>
          <p:nvPr/>
        </p:nvPicPr>
        <p:blipFill>
          <a:blip r:embed="rId3">
            <a:alphaModFix/>
          </a:blip>
          <a:stretch>
            <a:fillRect/>
          </a:stretch>
        </p:blipFill>
        <p:spPr>
          <a:xfrm>
            <a:off x="399775" y="2857100"/>
            <a:ext cx="13982700" cy="2789800"/>
          </a:xfrm>
          <a:prstGeom prst="rect">
            <a:avLst/>
          </a:prstGeom>
          <a:noFill/>
          <a:ln>
            <a:noFill/>
          </a:ln>
        </p:spPr>
      </p:pic>
      <p:sp>
        <p:nvSpPr>
          <p:cNvPr id="279" name="Google Shape;279;p31"/>
          <p:cNvSpPr txBox="1"/>
          <p:nvPr/>
        </p:nvSpPr>
        <p:spPr>
          <a:xfrm>
            <a:off x="761950" y="649800"/>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50">
                <a:solidFill>
                  <a:schemeClr val="lt1"/>
                </a:solidFill>
              </a:rPr>
              <a:t>Average and Median values</a:t>
            </a:r>
            <a:endParaRPr sz="405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1818125" y="1342450"/>
            <a:ext cx="9630774" cy="6693100"/>
          </a:xfrm>
          <a:prstGeom prst="rect">
            <a:avLst/>
          </a:prstGeom>
          <a:noFill/>
          <a:ln>
            <a:noFill/>
          </a:ln>
        </p:spPr>
      </p:pic>
      <p:sp>
        <p:nvSpPr>
          <p:cNvPr id="286" name="Google Shape;286;p32"/>
          <p:cNvSpPr txBox="1"/>
          <p:nvPr/>
        </p:nvSpPr>
        <p:spPr>
          <a:xfrm>
            <a:off x="1124775" y="234250"/>
            <a:ext cx="94995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5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a:off x="1917050" y="880700"/>
            <a:ext cx="9911126" cy="695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5"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85" name="Google Shape;85;p15"/>
          <p:cNvSpPr/>
          <p:nvPr/>
        </p:nvSpPr>
        <p:spPr>
          <a:xfrm>
            <a:off x="6324124" y="1741289"/>
            <a:ext cx="563249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Data Assessment</a:t>
            </a:r>
            <a:endParaRPr sz="4400" b="0" i="0" u="none" strike="noStrike" cap="none"/>
          </a:p>
        </p:txBody>
      </p:sp>
      <p:sp>
        <p:nvSpPr>
          <p:cNvPr id="86" name="Google Shape;86;p15"/>
          <p:cNvSpPr/>
          <p:nvPr/>
        </p:nvSpPr>
        <p:spPr>
          <a:xfrm>
            <a:off x="6324124" y="3073479"/>
            <a:ext cx="418862" cy="418862"/>
          </a:xfrm>
          <a:prstGeom prst="roundRect">
            <a:avLst>
              <a:gd name="adj" fmla="val 85725"/>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82301" y="307347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Dataset Overview</a:t>
            </a:r>
            <a:endParaRPr sz="2200" b="0" i="0" u="none" strike="noStrike" cap="none"/>
          </a:p>
        </p:txBody>
      </p:sp>
      <p:sp>
        <p:nvSpPr>
          <p:cNvPr id="88" name="Google Shape;88;p15"/>
          <p:cNvSpPr/>
          <p:nvPr/>
        </p:nvSpPr>
        <p:spPr>
          <a:xfrm>
            <a:off x="6982301" y="3569018"/>
            <a:ext cx="2956441"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5 columns, 200 rows, no duplicates or missing values.</a:t>
            </a:r>
            <a:endParaRPr sz="1850" b="0" i="0" u="none" strike="noStrike" cap="none"/>
          </a:p>
        </p:txBody>
      </p:sp>
      <p:sp>
        <p:nvSpPr>
          <p:cNvPr id="89" name="Google Shape;89;p15"/>
          <p:cNvSpPr/>
          <p:nvPr/>
        </p:nvSpPr>
        <p:spPr>
          <a:xfrm>
            <a:off x="10178058" y="3073479"/>
            <a:ext cx="418862" cy="418862"/>
          </a:xfrm>
          <a:prstGeom prst="roundRect">
            <a:avLst>
              <a:gd name="adj" fmla="val 85725"/>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0836235" y="307347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Features</a:t>
            </a:r>
            <a:endParaRPr sz="2200" b="0" i="0" u="none" strike="noStrike" cap="none"/>
          </a:p>
        </p:txBody>
      </p:sp>
      <p:sp>
        <p:nvSpPr>
          <p:cNvPr id="91" name="Google Shape;91;p15"/>
          <p:cNvSpPr/>
          <p:nvPr/>
        </p:nvSpPr>
        <p:spPr>
          <a:xfrm>
            <a:off x="10836235" y="3569018"/>
            <a:ext cx="2956441"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Customer ID, gender, age, annual income, and spending score (1-100).</a:t>
            </a:r>
            <a:endParaRPr sz="1850" b="0" i="0" u="none" strike="noStrike" cap="none"/>
          </a:p>
        </p:txBody>
      </p:sp>
      <p:sp>
        <p:nvSpPr>
          <p:cNvPr id="92" name="Google Shape;92;p15"/>
          <p:cNvSpPr/>
          <p:nvPr/>
        </p:nvSpPr>
        <p:spPr>
          <a:xfrm>
            <a:off x="6324124" y="5226606"/>
            <a:ext cx="418862" cy="418862"/>
          </a:xfrm>
          <a:prstGeom prst="roundRect">
            <a:avLst>
              <a:gd name="adj" fmla="val 85725"/>
            </a:avLst>
          </a:prstGeom>
          <a:solidFill>
            <a:srgbClr val="00002E"/>
          </a:solidFill>
          <a:ln w="22850" cap="flat" cmpd="sng">
            <a:solidFill>
              <a:srgbClr val="DD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982301" y="5226606"/>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Distributions</a:t>
            </a:r>
            <a:endParaRPr sz="2200" b="0" i="0" u="none" strike="noStrike" cap="none"/>
          </a:p>
        </p:txBody>
      </p:sp>
      <p:sp>
        <p:nvSpPr>
          <p:cNvPr id="94" name="Google Shape;94;p15"/>
          <p:cNvSpPr/>
          <p:nvPr/>
        </p:nvSpPr>
        <p:spPr>
          <a:xfrm>
            <a:off x="6982301" y="5722144"/>
            <a:ext cx="6810375"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Age and income slightly right-skewed. Spending score nearly normal.</a:t>
            </a:r>
            <a:endParaRPr sz="1850" b="0" i="0" u="none" strike="noStrike" cap="none"/>
          </a:p>
        </p:txBody>
      </p:sp>
      <p:pic>
        <p:nvPicPr>
          <p:cNvPr id="95" name="Google Shape;95;p15"/>
          <p:cNvPicPr preferRelativeResize="0"/>
          <p:nvPr/>
        </p:nvPicPr>
        <p:blipFill>
          <a:blip r:embed="rId4">
            <a:alphaModFix/>
          </a:blip>
          <a:stretch>
            <a:fillRect/>
          </a:stretch>
        </p:blipFill>
        <p:spPr>
          <a:xfrm>
            <a:off x="0" y="0"/>
            <a:ext cx="14630400" cy="822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4"/>
          <p:cNvPicPr preferRelativeResize="0"/>
          <p:nvPr/>
        </p:nvPicPr>
        <p:blipFill>
          <a:blip r:embed="rId3">
            <a:alphaModFix/>
          </a:blip>
          <a:stretch>
            <a:fillRect/>
          </a:stretch>
        </p:blipFill>
        <p:spPr>
          <a:xfrm>
            <a:off x="2180925" y="416275"/>
            <a:ext cx="9845150" cy="714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5"/>
          <p:cNvPicPr preferRelativeResize="0"/>
          <p:nvPr/>
        </p:nvPicPr>
        <p:blipFill>
          <a:blip r:embed="rId3">
            <a:alphaModFix/>
          </a:blip>
          <a:stretch>
            <a:fillRect/>
          </a:stretch>
        </p:blipFill>
        <p:spPr>
          <a:xfrm>
            <a:off x="2362350" y="300825"/>
            <a:ext cx="9251451" cy="7281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6"/>
          <p:cNvPicPr preferRelativeResize="0"/>
          <p:nvPr/>
        </p:nvPicPr>
        <p:blipFill>
          <a:blip r:embed="rId3">
            <a:alphaModFix/>
          </a:blip>
          <a:stretch>
            <a:fillRect/>
          </a:stretch>
        </p:blipFill>
        <p:spPr>
          <a:xfrm>
            <a:off x="696650" y="944025"/>
            <a:ext cx="12558874" cy="673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p:nvPr/>
        </p:nvSpPr>
        <p:spPr>
          <a:xfrm>
            <a:off x="4005499" y="466812"/>
            <a:ext cx="56325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a:solidFill>
                  <a:srgbClr val="FFFFFF"/>
                </a:solidFill>
                <a:latin typeface="Nunito SemiBold"/>
                <a:ea typeface="Nunito SemiBold"/>
                <a:cs typeface="Nunito SemiBold"/>
                <a:sym typeface="Nunito SemiBold"/>
              </a:rPr>
              <a:t>Marketing Strategies</a:t>
            </a:r>
            <a:endParaRPr sz="4400" b="0" i="0" u="none" strike="noStrike" cap="none"/>
          </a:p>
        </p:txBody>
      </p:sp>
      <p:sp>
        <p:nvSpPr>
          <p:cNvPr id="317" name="Google Shape;317;p37"/>
          <p:cNvSpPr/>
          <p:nvPr/>
        </p:nvSpPr>
        <p:spPr>
          <a:xfrm>
            <a:off x="1421625" y="2183575"/>
            <a:ext cx="891900" cy="606600"/>
          </a:xfrm>
          <a:prstGeom prst="roundRect">
            <a:avLst>
              <a:gd name="adj" fmla="val 66677"/>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1699701" y="2296448"/>
            <a:ext cx="336000" cy="38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50"/>
              <a:buFont typeface="Nunito SemiBold"/>
              <a:buNone/>
            </a:pPr>
            <a:r>
              <a:rPr lang="en-US" sz="2650" b="1" i="0" u="none" strike="noStrike" cap="none">
                <a:solidFill>
                  <a:srgbClr val="FFFFFF"/>
                </a:solidFill>
                <a:latin typeface="Nunito SemiBold"/>
                <a:ea typeface="Nunito SemiBold"/>
                <a:cs typeface="Nunito SemiBold"/>
                <a:sym typeface="Nunito SemiBold"/>
              </a:rPr>
              <a:t>1</a:t>
            </a:r>
            <a:endParaRPr sz="2650" b="0" i="0" u="none" strike="noStrike" cap="none"/>
          </a:p>
        </p:txBody>
      </p:sp>
      <p:sp>
        <p:nvSpPr>
          <p:cNvPr id="319" name="Google Shape;319;p37"/>
          <p:cNvSpPr/>
          <p:nvPr/>
        </p:nvSpPr>
        <p:spPr>
          <a:xfrm>
            <a:off x="2710045" y="2183575"/>
            <a:ext cx="4698900" cy="792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a:solidFill>
                  <a:srgbClr val="FFFFFF"/>
                </a:solidFill>
                <a:latin typeface="Nunito SemiBold"/>
                <a:ea typeface="Nunito SemiBold"/>
                <a:cs typeface="Nunito SemiBold"/>
                <a:sym typeface="Nunito SemiBold"/>
              </a:rPr>
              <a:t>Cluster 1: Older, High-Income Individuals</a:t>
            </a:r>
            <a:endParaRPr sz="2200" b="0" i="0" u="none" strike="noStrike" cap="none"/>
          </a:p>
        </p:txBody>
      </p:sp>
      <p:sp>
        <p:nvSpPr>
          <p:cNvPr id="320" name="Google Shape;320;p37"/>
          <p:cNvSpPr/>
          <p:nvPr/>
        </p:nvSpPr>
        <p:spPr>
          <a:xfrm>
            <a:off x="1918420" y="3250186"/>
            <a:ext cx="4698900" cy="12939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1200"/>
              </a:spcBef>
              <a:spcAft>
                <a:spcPts val="0"/>
              </a:spcAft>
              <a:buClr>
                <a:schemeClr val="lt1"/>
              </a:buClr>
              <a:buSzPts val="1400"/>
              <a:buChar char="●"/>
            </a:pPr>
            <a:r>
              <a:rPr lang="en-US">
                <a:solidFill>
                  <a:schemeClr val="lt1"/>
                </a:solidFill>
              </a:rPr>
              <a:t>Focus on </a:t>
            </a:r>
            <a:r>
              <a:rPr lang="en-US" b="1">
                <a:solidFill>
                  <a:schemeClr val="lt1"/>
                </a:solidFill>
              </a:rPr>
              <a:t>luxury &amp; premium products</a:t>
            </a:r>
            <a:r>
              <a:rPr lang="en-US">
                <a:solidFill>
                  <a:schemeClr val="lt1"/>
                </a:solidFill>
              </a:rPr>
              <a:t> (e.g., travel, investments).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Promote </a:t>
            </a:r>
            <a:r>
              <a:rPr lang="en-US" b="1">
                <a:solidFill>
                  <a:schemeClr val="lt1"/>
                </a:solidFill>
              </a:rPr>
              <a:t>health &amp; wellness</a:t>
            </a:r>
            <a:r>
              <a:rPr lang="en-US">
                <a:solidFill>
                  <a:schemeClr val="lt1"/>
                </a:solidFill>
              </a:rPr>
              <a:t> services.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Use </a:t>
            </a:r>
            <a:r>
              <a:rPr lang="en-US" b="1">
                <a:solidFill>
                  <a:schemeClr val="lt1"/>
                </a:solidFill>
              </a:rPr>
              <a:t>email campaigns</a:t>
            </a:r>
            <a:r>
              <a:rPr lang="en-US">
                <a:solidFill>
                  <a:schemeClr val="lt1"/>
                </a:solidFill>
              </a:rPr>
              <a:t> and </a:t>
            </a:r>
            <a:r>
              <a:rPr lang="en-US" b="1">
                <a:solidFill>
                  <a:schemeClr val="lt1"/>
                </a:solidFill>
              </a:rPr>
              <a:t>print media</a:t>
            </a:r>
            <a:r>
              <a:rPr lang="en-US">
                <a:solidFill>
                  <a:schemeClr val="lt1"/>
                </a:solidFill>
              </a:rPr>
              <a:t> (Forbes, AARP).</a:t>
            </a:r>
            <a:endParaRPr>
              <a:solidFill>
                <a:schemeClr val="lt1"/>
              </a:solidFill>
            </a:endParaRPr>
          </a:p>
          <a:p>
            <a:pPr marL="0" marR="0" lvl="0" indent="0" algn="l" rtl="0">
              <a:lnSpc>
                <a:spcPct val="162162"/>
              </a:lnSpc>
              <a:spcBef>
                <a:spcPts val="1200"/>
              </a:spcBef>
              <a:spcAft>
                <a:spcPts val="0"/>
              </a:spcAft>
              <a:buClr>
                <a:srgbClr val="FFFFFF"/>
              </a:buClr>
              <a:buSzPts val="1850"/>
              <a:buFont typeface="PT Sans"/>
              <a:buNone/>
            </a:pPr>
            <a:endParaRPr>
              <a:solidFill>
                <a:schemeClr val="lt1"/>
              </a:solidFill>
            </a:endParaRPr>
          </a:p>
        </p:txBody>
      </p:sp>
      <p:sp>
        <p:nvSpPr>
          <p:cNvPr id="321" name="Google Shape;321;p37"/>
          <p:cNvSpPr/>
          <p:nvPr/>
        </p:nvSpPr>
        <p:spPr>
          <a:xfrm>
            <a:off x="7805353" y="2183575"/>
            <a:ext cx="891900" cy="606600"/>
          </a:xfrm>
          <a:prstGeom prst="roundRect">
            <a:avLst>
              <a:gd name="adj" fmla="val 66677"/>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8083430" y="2296448"/>
            <a:ext cx="336000" cy="38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50"/>
              <a:buFont typeface="Nunito SemiBold"/>
              <a:buNone/>
            </a:pPr>
            <a:r>
              <a:rPr lang="en-US" sz="2650" b="1" i="0" u="none" strike="noStrike" cap="none">
                <a:solidFill>
                  <a:srgbClr val="FFFFFF"/>
                </a:solidFill>
                <a:latin typeface="Nunito SemiBold"/>
                <a:ea typeface="Nunito SemiBold"/>
                <a:cs typeface="Nunito SemiBold"/>
                <a:sym typeface="Nunito SemiBold"/>
              </a:rPr>
              <a:t>2</a:t>
            </a:r>
            <a:endParaRPr sz="2650" b="0" i="0" u="none" strike="noStrike" cap="none"/>
          </a:p>
        </p:txBody>
      </p:sp>
      <p:sp>
        <p:nvSpPr>
          <p:cNvPr id="323" name="Google Shape;323;p37"/>
          <p:cNvSpPr/>
          <p:nvPr/>
        </p:nvSpPr>
        <p:spPr>
          <a:xfrm>
            <a:off x="9093774" y="2183575"/>
            <a:ext cx="4664700" cy="396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a:solidFill>
                  <a:srgbClr val="FFFFFF"/>
                </a:solidFill>
                <a:latin typeface="Nunito SemiBold"/>
                <a:ea typeface="Nunito SemiBold"/>
                <a:cs typeface="Nunito SemiBold"/>
                <a:sym typeface="Nunito SemiBold"/>
              </a:rPr>
              <a:t>2. Cluster 2: Older, Low-Income Individuals</a:t>
            </a:r>
            <a:endParaRPr sz="2200" b="0" i="0" u="none" strike="noStrike" cap="none"/>
          </a:p>
        </p:txBody>
      </p:sp>
      <p:sp>
        <p:nvSpPr>
          <p:cNvPr id="324" name="Google Shape;324;p37"/>
          <p:cNvSpPr/>
          <p:nvPr/>
        </p:nvSpPr>
        <p:spPr>
          <a:xfrm>
            <a:off x="8846400" y="3250173"/>
            <a:ext cx="4698900" cy="10641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1200"/>
              </a:spcBef>
              <a:spcAft>
                <a:spcPts val="0"/>
              </a:spcAft>
              <a:buClr>
                <a:schemeClr val="lt1"/>
              </a:buClr>
              <a:buSzPts val="1400"/>
              <a:buChar char="●"/>
            </a:pPr>
            <a:r>
              <a:rPr lang="en-US">
                <a:solidFill>
                  <a:schemeClr val="lt1"/>
                </a:solidFill>
              </a:rPr>
              <a:t>Emphasize </a:t>
            </a:r>
            <a:r>
              <a:rPr lang="en-US" b="1">
                <a:solidFill>
                  <a:schemeClr val="lt1"/>
                </a:solidFill>
              </a:rPr>
              <a:t>value-based offers</a:t>
            </a:r>
            <a:r>
              <a:rPr lang="en-US">
                <a:solidFill>
                  <a:schemeClr val="lt1"/>
                </a:solidFill>
              </a:rPr>
              <a:t> (discounts, senior-friendly pricing).</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Introduce </a:t>
            </a:r>
            <a:r>
              <a:rPr lang="en-US" b="1">
                <a:solidFill>
                  <a:schemeClr val="lt1"/>
                </a:solidFill>
              </a:rPr>
              <a:t>subscription models</a:t>
            </a:r>
            <a:r>
              <a:rPr lang="en-US">
                <a:solidFill>
                  <a:schemeClr val="lt1"/>
                </a:solidFill>
              </a:rPr>
              <a:t> for essentials.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Use </a:t>
            </a:r>
            <a:r>
              <a:rPr lang="en-US" b="1">
                <a:solidFill>
                  <a:schemeClr val="lt1"/>
                </a:solidFill>
              </a:rPr>
              <a:t>local media</a:t>
            </a:r>
            <a:r>
              <a:rPr lang="en-US">
                <a:solidFill>
                  <a:schemeClr val="lt1"/>
                </a:solidFill>
              </a:rPr>
              <a:t>, radio, and community partnerships.</a:t>
            </a:r>
            <a:endParaRPr>
              <a:solidFill>
                <a:schemeClr val="lt1"/>
              </a:solidFill>
            </a:endParaRPr>
          </a:p>
          <a:p>
            <a:pPr marL="0" marR="0" lvl="0" indent="0" algn="l" rtl="0">
              <a:lnSpc>
                <a:spcPct val="162162"/>
              </a:lnSpc>
              <a:spcBef>
                <a:spcPts val="1200"/>
              </a:spcBef>
              <a:spcAft>
                <a:spcPts val="0"/>
              </a:spcAft>
              <a:buClr>
                <a:srgbClr val="FFFFFF"/>
              </a:buClr>
              <a:buSzPts val="1850"/>
              <a:buFont typeface="PT Sans"/>
              <a:buNone/>
            </a:pPr>
            <a:endParaRPr>
              <a:solidFill>
                <a:schemeClr val="lt1"/>
              </a:solidFill>
              <a:latin typeface="PT Sans"/>
              <a:ea typeface="PT Sans"/>
              <a:cs typeface="PT Sans"/>
              <a:sym typeface="PT Sans"/>
            </a:endParaRPr>
          </a:p>
        </p:txBody>
      </p:sp>
      <p:sp>
        <p:nvSpPr>
          <p:cNvPr id="325" name="Google Shape;325;p37"/>
          <p:cNvSpPr/>
          <p:nvPr/>
        </p:nvSpPr>
        <p:spPr>
          <a:xfrm>
            <a:off x="1421625" y="5004073"/>
            <a:ext cx="891900" cy="606600"/>
          </a:xfrm>
          <a:prstGeom prst="roundRect">
            <a:avLst>
              <a:gd name="adj" fmla="val 66677"/>
            </a:avLst>
          </a:prstGeom>
          <a:solidFill>
            <a:srgbClr val="00002E"/>
          </a:solidFill>
          <a:ln w="22850" cap="flat" cmpd="sng">
            <a:solidFill>
              <a:srgbClr val="DD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1699701" y="5116945"/>
            <a:ext cx="336000" cy="38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50"/>
              <a:buFont typeface="Nunito SemiBold"/>
              <a:buNone/>
            </a:pPr>
            <a:r>
              <a:rPr lang="en-US" sz="2650" b="1" i="0" u="none" strike="noStrike" cap="none">
                <a:solidFill>
                  <a:srgbClr val="FFFFFF"/>
                </a:solidFill>
                <a:latin typeface="Nunito SemiBold"/>
                <a:ea typeface="Nunito SemiBold"/>
                <a:cs typeface="Nunito SemiBold"/>
                <a:sym typeface="Nunito SemiBold"/>
              </a:rPr>
              <a:t>3</a:t>
            </a:r>
            <a:endParaRPr sz="2650" b="0" i="0" u="none" strike="noStrike" cap="none"/>
          </a:p>
        </p:txBody>
      </p:sp>
      <p:sp>
        <p:nvSpPr>
          <p:cNvPr id="327" name="Google Shape;327;p37"/>
          <p:cNvSpPr/>
          <p:nvPr/>
        </p:nvSpPr>
        <p:spPr>
          <a:xfrm>
            <a:off x="2710045" y="5004073"/>
            <a:ext cx="4664700" cy="396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a:solidFill>
                  <a:srgbClr val="FFFFFF"/>
                </a:solidFill>
                <a:latin typeface="Nunito SemiBold"/>
                <a:ea typeface="Nunito SemiBold"/>
                <a:cs typeface="Nunito SemiBold"/>
                <a:sym typeface="Nunito SemiBold"/>
              </a:rPr>
              <a:t>Cluster 3: Young, High-Spending Individuals</a:t>
            </a:r>
            <a:endParaRPr sz="2200" b="0" i="0" u="none" strike="noStrike" cap="none"/>
          </a:p>
        </p:txBody>
      </p:sp>
      <p:sp>
        <p:nvSpPr>
          <p:cNvPr id="328" name="Google Shape;328;p37"/>
          <p:cNvSpPr/>
          <p:nvPr/>
        </p:nvSpPr>
        <p:spPr>
          <a:xfrm>
            <a:off x="2035695" y="6221680"/>
            <a:ext cx="4698900" cy="12939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1200"/>
              </a:spcBef>
              <a:spcAft>
                <a:spcPts val="0"/>
              </a:spcAft>
              <a:buClr>
                <a:schemeClr val="lt1"/>
              </a:buClr>
              <a:buSzPts val="1400"/>
              <a:buChar char="●"/>
            </a:pPr>
            <a:r>
              <a:rPr lang="en-US">
                <a:solidFill>
                  <a:schemeClr val="lt1"/>
                </a:solidFill>
              </a:rPr>
              <a:t>Focus on </a:t>
            </a:r>
            <a:r>
              <a:rPr lang="en-US" b="1">
                <a:solidFill>
                  <a:schemeClr val="lt1"/>
                </a:solidFill>
              </a:rPr>
              <a:t>experiential marketing</a:t>
            </a:r>
            <a:r>
              <a:rPr lang="en-US">
                <a:solidFill>
                  <a:schemeClr val="lt1"/>
                </a:solidFill>
              </a:rPr>
              <a:t> (travel, events).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Run </a:t>
            </a:r>
            <a:r>
              <a:rPr lang="en-US" b="1">
                <a:solidFill>
                  <a:schemeClr val="lt1"/>
                </a:solidFill>
              </a:rPr>
              <a:t>digital-first campaigns</a:t>
            </a:r>
            <a:r>
              <a:rPr lang="en-US">
                <a:solidFill>
                  <a:schemeClr val="lt1"/>
                </a:solidFill>
              </a:rPr>
              <a:t> (Instagram, TikTok, influencers).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Implement </a:t>
            </a:r>
            <a:r>
              <a:rPr lang="en-US" b="1">
                <a:solidFill>
                  <a:schemeClr val="lt1"/>
                </a:solidFill>
              </a:rPr>
              <a:t>loyalty &amp; rewards programs</a:t>
            </a:r>
            <a:r>
              <a:rPr lang="en-US">
                <a:solidFill>
                  <a:schemeClr val="lt1"/>
                </a:solidFill>
              </a:rPr>
              <a:t>.</a:t>
            </a:r>
            <a:endParaRPr>
              <a:solidFill>
                <a:schemeClr val="lt1"/>
              </a:solidFill>
            </a:endParaRPr>
          </a:p>
          <a:p>
            <a:pPr marL="0" marR="0" lvl="0" indent="0" algn="l" rtl="0">
              <a:lnSpc>
                <a:spcPct val="162162"/>
              </a:lnSpc>
              <a:spcBef>
                <a:spcPts val="1200"/>
              </a:spcBef>
              <a:spcAft>
                <a:spcPts val="0"/>
              </a:spcAft>
              <a:buClr>
                <a:srgbClr val="FFFFFF"/>
              </a:buClr>
              <a:buSzPts val="1850"/>
              <a:buFont typeface="PT Sans"/>
              <a:buNone/>
            </a:pPr>
            <a:endParaRPr>
              <a:solidFill>
                <a:schemeClr val="lt1"/>
              </a:solidFill>
              <a:latin typeface="PT Sans"/>
              <a:ea typeface="PT Sans"/>
              <a:cs typeface="PT Sans"/>
              <a:sym typeface="PT Sans"/>
            </a:endParaRPr>
          </a:p>
        </p:txBody>
      </p:sp>
      <p:sp>
        <p:nvSpPr>
          <p:cNvPr id="329" name="Google Shape;329;p37"/>
          <p:cNvSpPr/>
          <p:nvPr/>
        </p:nvSpPr>
        <p:spPr>
          <a:xfrm>
            <a:off x="7805353" y="5004073"/>
            <a:ext cx="891900" cy="606600"/>
          </a:xfrm>
          <a:prstGeom prst="roundRect">
            <a:avLst>
              <a:gd name="adj" fmla="val 66677"/>
            </a:avLst>
          </a:prstGeom>
          <a:solidFill>
            <a:srgbClr val="00002E"/>
          </a:solidFill>
          <a:ln w="22850" cap="flat" cmpd="sng">
            <a:solidFill>
              <a:srgbClr val="48A8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8083430" y="5116945"/>
            <a:ext cx="336000" cy="38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50"/>
              <a:buFont typeface="Nunito SemiBold"/>
              <a:buNone/>
            </a:pPr>
            <a:r>
              <a:rPr lang="en-US" sz="2650" b="1" i="0" u="none" strike="noStrike" cap="none">
                <a:solidFill>
                  <a:srgbClr val="FFFFFF"/>
                </a:solidFill>
                <a:latin typeface="Nunito SemiBold"/>
                <a:ea typeface="Nunito SemiBold"/>
                <a:cs typeface="Nunito SemiBold"/>
                <a:sym typeface="Nunito SemiBold"/>
              </a:rPr>
              <a:t>4</a:t>
            </a:r>
            <a:endParaRPr sz="2650" b="0" i="0" u="none" strike="noStrike" cap="none"/>
          </a:p>
        </p:txBody>
      </p:sp>
      <p:sp>
        <p:nvSpPr>
          <p:cNvPr id="331" name="Google Shape;331;p37"/>
          <p:cNvSpPr/>
          <p:nvPr/>
        </p:nvSpPr>
        <p:spPr>
          <a:xfrm>
            <a:off x="9093775" y="5004075"/>
            <a:ext cx="4664700" cy="396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a:solidFill>
                  <a:srgbClr val="FFFFFF"/>
                </a:solidFill>
                <a:latin typeface="Nunito SemiBold"/>
                <a:ea typeface="Nunito SemiBold"/>
                <a:cs typeface="Nunito SemiBold"/>
                <a:sym typeface="Nunito SemiBold"/>
              </a:rPr>
              <a:t>Cluster 4: Middle-Aged, Conservative Spenders</a:t>
            </a:r>
            <a:endParaRPr sz="2200" b="0" i="0" u="none" strike="noStrike" cap="none"/>
          </a:p>
        </p:txBody>
      </p:sp>
      <p:sp>
        <p:nvSpPr>
          <p:cNvPr id="332" name="Google Shape;332;p37"/>
          <p:cNvSpPr/>
          <p:nvPr/>
        </p:nvSpPr>
        <p:spPr>
          <a:xfrm>
            <a:off x="9076674" y="6221680"/>
            <a:ext cx="4698900" cy="8625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1200"/>
              </a:spcBef>
              <a:spcAft>
                <a:spcPts val="0"/>
              </a:spcAft>
              <a:buClr>
                <a:schemeClr val="lt1"/>
              </a:buClr>
              <a:buSzPts val="1400"/>
              <a:buChar char="●"/>
            </a:pPr>
            <a:r>
              <a:rPr lang="en-US">
                <a:solidFill>
                  <a:schemeClr val="lt1"/>
                </a:solidFill>
              </a:rPr>
              <a:t>Highlight </a:t>
            </a:r>
            <a:r>
              <a:rPr lang="en-US" b="1">
                <a:solidFill>
                  <a:schemeClr val="lt1"/>
                </a:solidFill>
              </a:rPr>
              <a:t>practical value</a:t>
            </a:r>
            <a:r>
              <a:rPr lang="en-US">
                <a:solidFill>
                  <a:schemeClr val="lt1"/>
                </a:solidFill>
              </a:rPr>
              <a:t> and long-term benefits.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Offer </a:t>
            </a:r>
            <a:r>
              <a:rPr lang="en-US" b="1">
                <a:solidFill>
                  <a:schemeClr val="lt1"/>
                </a:solidFill>
              </a:rPr>
              <a:t>bundled deals</a:t>
            </a:r>
            <a:r>
              <a:rPr lang="en-US">
                <a:solidFill>
                  <a:schemeClr val="lt1"/>
                </a:solidFill>
              </a:rPr>
              <a:t> for families.</a:t>
            </a: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US">
                <a:solidFill>
                  <a:schemeClr val="lt1"/>
                </a:solidFill>
              </a:rPr>
              <a:t>Use </a:t>
            </a:r>
            <a:r>
              <a:rPr lang="en-US" b="1">
                <a:solidFill>
                  <a:schemeClr val="lt1"/>
                </a:solidFill>
              </a:rPr>
              <a:t>content marketing</a:t>
            </a:r>
            <a:r>
              <a:rPr lang="en-US">
                <a:solidFill>
                  <a:schemeClr val="lt1"/>
                </a:solidFill>
              </a:rPr>
              <a:t> (blogs, YouTube demos).</a:t>
            </a:r>
            <a:endParaRPr>
              <a:solidFill>
                <a:schemeClr val="lt1"/>
              </a:solidFill>
            </a:endParaRPr>
          </a:p>
          <a:p>
            <a:pPr marL="0" marR="0" lvl="0" indent="0" algn="l" rtl="0">
              <a:lnSpc>
                <a:spcPct val="162162"/>
              </a:lnSpc>
              <a:spcBef>
                <a:spcPts val="1200"/>
              </a:spcBef>
              <a:spcAft>
                <a:spcPts val="0"/>
              </a:spcAft>
              <a:buClr>
                <a:srgbClr val="FFFFFF"/>
              </a:buClr>
              <a:buSzPts val="1850"/>
              <a:buFont typeface="PT Sans"/>
              <a:buNone/>
            </a:pPr>
            <a:endParaRPr>
              <a:solidFill>
                <a:schemeClr val="lt1"/>
              </a:solidFill>
              <a:latin typeface="PT Sans"/>
              <a:ea typeface="PT Sans"/>
              <a:cs typeface="PT Sans"/>
              <a:sym typeface="P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A2348-00A3-599D-BF16-62404D15E6A8}"/>
              </a:ext>
            </a:extLst>
          </p:cNvPr>
          <p:cNvSpPr txBox="1"/>
          <p:nvPr/>
        </p:nvSpPr>
        <p:spPr>
          <a:xfrm>
            <a:off x="1010653" y="1761913"/>
            <a:ext cx="11726779" cy="3346429"/>
          </a:xfrm>
          <a:prstGeom prst="rect">
            <a:avLst/>
          </a:prstGeom>
          <a:noFill/>
        </p:spPr>
        <p:txBody>
          <a:bodyPr wrap="square">
            <a:spAutoFit/>
          </a:bodyPr>
          <a:lstStyle/>
          <a:p>
            <a:pPr marL="342900" indent="-342900">
              <a:lnSpc>
                <a:spcPts val="1850"/>
              </a:lnSpc>
              <a:buSzPct val="100000"/>
              <a:buFont typeface="Arial"/>
              <a:buChar char="•"/>
            </a:pPr>
            <a:r>
              <a:rPr lang="en-US" sz="9600" dirty="0">
                <a:solidFill>
                  <a:srgbClr val="CFD0D8"/>
                </a:solidFill>
                <a:latin typeface="Roboto" pitchFamily="34" charset="0"/>
                <a:ea typeface="Roboto" pitchFamily="34" charset="-122"/>
                <a:cs typeface="Roboto" pitchFamily="34" charset="-120"/>
              </a:rPr>
              <a:t>              GMM</a:t>
            </a:r>
          </a:p>
          <a:p>
            <a:pPr marL="342900" indent="-342900">
              <a:lnSpc>
                <a:spcPts val="1850"/>
              </a:lnSpc>
              <a:buSzPct val="100000"/>
              <a:buFont typeface="Arial"/>
              <a:buChar char="•"/>
            </a:pPr>
            <a:endParaRPr lang="en-US" sz="9600" dirty="0">
              <a:solidFill>
                <a:srgbClr val="CFD0D8"/>
              </a:solidFill>
              <a:latin typeface="Roboto" pitchFamily="34" charset="0"/>
              <a:ea typeface="Roboto" pitchFamily="34" charset="-122"/>
              <a:cs typeface="Roboto" pitchFamily="34" charset="-120"/>
            </a:endParaRPr>
          </a:p>
          <a:p>
            <a:pPr marL="342900" indent="-342900">
              <a:lnSpc>
                <a:spcPts val="1850"/>
              </a:lnSpc>
              <a:buSzPct val="100000"/>
              <a:buFont typeface="Arial"/>
              <a:buChar char="•"/>
            </a:pPr>
            <a:endParaRPr lang="en-US" sz="9600" dirty="0">
              <a:solidFill>
                <a:srgbClr val="CFD0D8"/>
              </a:solidFill>
              <a:latin typeface="Roboto" pitchFamily="34" charset="0"/>
              <a:ea typeface="Roboto" pitchFamily="34" charset="-122"/>
              <a:cs typeface="Roboto" pitchFamily="34" charset="-120"/>
            </a:endParaRPr>
          </a:p>
          <a:p>
            <a:pPr>
              <a:lnSpc>
                <a:spcPts val="1850"/>
              </a:lnSpc>
              <a:buSzPct val="100000"/>
            </a:pPr>
            <a:r>
              <a:rPr lang="en-US" sz="1800" dirty="0">
                <a:solidFill>
                  <a:srgbClr val="CFD0D8"/>
                </a:solidFill>
                <a:latin typeface="Roboto" pitchFamily="34" charset="0"/>
                <a:ea typeface="Roboto" pitchFamily="34" charset="-122"/>
                <a:cs typeface="Roboto" pitchFamily="34" charset="-120"/>
              </a:rPr>
              <a:t>The Gaussian Mixture Model (GMM) is a clustering algorithm based on probability.</a:t>
            </a:r>
          </a:p>
          <a:p>
            <a:pPr>
              <a:lnSpc>
                <a:spcPts val="1850"/>
              </a:lnSpc>
              <a:buSzPct val="100000"/>
            </a:pPr>
            <a:endParaRPr lang="en-US" sz="1800" dirty="0">
              <a:solidFill>
                <a:srgbClr val="CFD0D8"/>
              </a:solidFill>
              <a:latin typeface="Roboto" pitchFamily="34" charset="0"/>
              <a:ea typeface="Roboto" pitchFamily="34" charset="-122"/>
              <a:cs typeface="Roboto" pitchFamily="34" charset="-120"/>
            </a:endParaRPr>
          </a:p>
          <a:p>
            <a:pPr>
              <a:lnSpc>
                <a:spcPts val="1850"/>
              </a:lnSpc>
              <a:buSzPct val="100000"/>
            </a:pPr>
            <a:r>
              <a:rPr lang="en-US" sz="1800" dirty="0">
                <a:solidFill>
                  <a:srgbClr val="CFD0D8"/>
                </a:solidFill>
                <a:latin typeface="Roboto" pitchFamily="34" charset="0"/>
                <a:ea typeface="Roboto" pitchFamily="34" charset="-122"/>
                <a:cs typeface="Roboto" pitchFamily="34" charset="-120"/>
              </a:rPr>
              <a:t>GMM is a type of unsupervised machine learning algorithm that can be used to cluster data. </a:t>
            </a:r>
          </a:p>
          <a:p>
            <a:pPr>
              <a:lnSpc>
                <a:spcPts val="1850"/>
              </a:lnSpc>
              <a:buSzPct val="100000"/>
            </a:pPr>
            <a:endParaRPr lang="en-US" sz="1800" dirty="0">
              <a:solidFill>
                <a:srgbClr val="CFD0D8"/>
              </a:solidFill>
              <a:latin typeface="Roboto" pitchFamily="34" charset="0"/>
              <a:ea typeface="Roboto" pitchFamily="34" charset="-122"/>
              <a:cs typeface="Roboto" pitchFamily="34" charset="-120"/>
            </a:endParaRPr>
          </a:p>
          <a:p>
            <a:r>
              <a:rPr lang="en-US" sz="1800" dirty="0">
                <a:solidFill>
                  <a:srgbClr val="CFD0D8"/>
                </a:solidFill>
                <a:latin typeface="Roboto" pitchFamily="34" charset="0"/>
                <a:ea typeface="Roboto" pitchFamily="34" charset="-122"/>
                <a:cs typeface="Roboto" pitchFamily="34" charset="-120"/>
              </a:rPr>
              <a:t>GMM assumes that your data is generated from a mix of several Gaussian distributions (like bell-shaped   curves).</a:t>
            </a:r>
          </a:p>
          <a:p>
            <a:endParaRPr lang="en-US" sz="1800" dirty="0">
              <a:solidFill>
                <a:srgbClr val="CFD0D8"/>
              </a:solidFill>
              <a:latin typeface="Roboto" pitchFamily="34" charset="0"/>
              <a:ea typeface="Roboto" pitchFamily="34" charset="-122"/>
              <a:cs typeface="Roboto" pitchFamily="34" charset="-120"/>
            </a:endParaRPr>
          </a:p>
          <a:p>
            <a:r>
              <a:rPr lang="en-US" sz="1800" dirty="0">
                <a:solidFill>
                  <a:srgbClr val="CFD0D8"/>
                </a:solidFill>
                <a:latin typeface="Roboto" pitchFamily="34" charset="0"/>
                <a:ea typeface="Roboto" pitchFamily="34" charset="-122"/>
                <a:cs typeface="Roboto" pitchFamily="34" charset="-120"/>
              </a:rPr>
              <a:t>Each cluster is represented by a Gaussian (bell curve), which has its own mean (center) and variance (spread).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t>GMM handles </a:t>
            </a:r>
            <a:r>
              <a:rPr lang="en-US" sz="1600" b="1" dirty="0"/>
              <a:t>overlapping clusters</a:t>
            </a:r>
            <a:r>
              <a:rPr lang="en-US" sz="1600" dirty="0"/>
              <a:t> better, as it can model the distributions of points more accurately.</a:t>
            </a:r>
          </a:p>
          <a:p>
            <a:pPr>
              <a:lnSpc>
                <a:spcPts val="1850"/>
              </a:lnSpc>
              <a:buSzPct val="100000"/>
            </a:pPr>
            <a:r>
              <a:rPr lang="en-IN" sz="1800" dirty="0">
                <a:solidFill>
                  <a:srgbClr val="CFD0D8"/>
                </a:solidFill>
                <a:latin typeface="Roboto" pitchFamily="34" charset="0"/>
                <a:ea typeface="Roboto" pitchFamily="34" charset="-122"/>
                <a:cs typeface="Roboto" pitchFamily="34" charset="-120"/>
              </a:rPr>
              <a:t>Unlike </a:t>
            </a:r>
            <a:r>
              <a:rPr lang="en-IN" sz="1800" dirty="0" err="1">
                <a:solidFill>
                  <a:srgbClr val="CFD0D8"/>
                </a:solidFill>
                <a:latin typeface="Roboto" pitchFamily="34" charset="0"/>
                <a:ea typeface="Roboto" pitchFamily="34" charset="-122"/>
                <a:cs typeface="Roboto" pitchFamily="34" charset="-120"/>
              </a:rPr>
              <a:t>KMeans</a:t>
            </a:r>
            <a:r>
              <a:rPr lang="en-IN" sz="1800" dirty="0">
                <a:solidFill>
                  <a:srgbClr val="CFD0D8"/>
                </a:solidFill>
                <a:latin typeface="Roboto" pitchFamily="34" charset="0"/>
                <a:ea typeface="Roboto" pitchFamily="34" charset="-122"/>
                <a:cs typeface="Roboto" pitchFamily="34" charset="-120"/>
              </a:rPr>
              <a:t>, which strictly assigns a point to one cluster, GMM gives probabilities.</a:t>
            </a:r>
          </a:p>
          <a:p>
            <a:pPr marL="342900" indent="-342900">
              <a:lnSpc>
                <a:spcPts val="1850"/>
              </a:lnSpc>
              <a:buSzPct val="100000"/>
              <a:buFont typeface="Arial"/>
              <a:buChar char="•"/>
            </a:pPr>
            <a:endParaRPr lang="en-IN" sz="1400" dirty="0">
              <a:solidFill>
                <a:srgbClr val="CFD0D8"/>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886307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526852" y="413980"/>
            <a:ext cx="3763923" cy="470416"/>
          </a:xfrm>
          <a:prstGeom prst="rect">
            <a:avLst/>
          </a:prstGeom>
          <a:noFill/>
          <a:ln/>
        </p:spPr>
        <p:txBody>
          <a:bodyPr wrap="none" lIns="0" tIns="0" rIns="0" bIns="0" rtlCol="0" anchor="t"/>
          <a:lstStyle/>
          <a:p>
            <a:pPr marL="0" indent="0">
              <a:lnSpc>
                <a:spcPts val="3700"/>
              </a:lnSpc>
              <a:buNone/>
            </a:pPr>
            <a:endParaRPr lang="en-US" sz="2950" dirty="0"/>
          </a:p>
        </p:txBody>
      </p:sp>
      <p:pic>
        <p:nvPicPr>
          <p:cNvPr id="5" name="Image 1" descr="preencoded.png"/>
          <p:cNvPicPr>
            <a:picLocks noChangeAspect="1"/>
          </p:cNvPicPr>
          <p:nvPr/>
        </p:nvPicPr>
        <p:blipFill>
          <a:blip r:embed="rId4"/>
          <a:stretch>
            <a:fillRect/>
          </a:stretch>
        </p:blipFill>
        <p:spPr>
          <a:xfrm>
            <a:off x="526852" y="1279446"/>
            <a:ext cx="5502235" cy="3568184"/>
          </a:xfrm>
          <a:prstGeom prst="rect">
            <a:avLst/>
          </a:prstGeom>
        </p:spPr>
      </p:pic>
      <p:sp>
        <p:nvSpPr>
          <p:cNvPr id="6" name="Text 2"/>
          <p:cNvSpPr/>
          <p:nvPr/>
        </p:nvSpPr>
        <p:spPr>
          <a:xfrm>
            <a:off x="526852" y="5016937"/>
            <a:ext cx="2258378" cy="282297"/>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Roboto Medium" pitchFamily="34" charset="0"/>
                <a:ea typeface="Roboto Medium" pitchFamily="34" charset="-122"/>
                <a:cs typeface="Roboto Medium" pitchFamily="34" charset="-120"/>
              </a:rPr>
              <a:t>Elbow Method</a:t>
            </a:r>
            <a:endParaRPr lang="en-US" sz="1750" dirty="0"/>
          </a:p>
        </p:txBody>
      </p:sp>
      <p:sp>
        <p:nvSpPr>
          <p:cNvPr id="7" name="Text 3"/>
          <p:cNvSpPr/>
          <p:nvPr/>
        </p:nvSpPr>
        <p:spPr>
          <a:xfrm>
            <a:off x="526852" y="5449729"/>
            <a:ext cx="6604754"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The BIC score is plotted against the number of clusters.</a:t>
            </a:r>
            <a:endParaRPr lang="en-US" sz="1150" dirty="0"/>
          </a:p>
        </p:txBody>
      </p:sp>
      <p:sp>
        <p:nvSpPr>
          <p:cNvPr id="8" name="Text 4"/>
          <p:cNvSpPr/>
          <p:nvPr/>
        </p:nvSpPr>
        <p:spPr>
          <a:xfrm>
            <a:off x="526852" y="5743337"/>
            <a:ext cx="6604754" cy="72294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The "elbow method" suggests looking for a point where increasing the number of clusters doesn't improve the BIC score (or reduce it substantially). If there's a "bend" or "elbow" in the curve, that might suggest a good number of clusters.</a:t>
            </a:r>
            <a:endParaRPr lang="en-US" sz="1150" dirty="0"/>
          </a:p>
        </p:txBody>
      </p:sp>
      <p:sp>
        <p:nvSpPr>
          <p:cNvPr id="9" name="Text 5"/>
          <p:cNvSpPr/>
          <p:nvPr/>
        </p:nvSpPr>
        <p:spPr>
          <a:xfrm>
            <a:off x="526852" y="6518910"/>
            <a:ext cx="6604754" cy="481965"/>
          </a:xfrm>
          <a:prstGeom prst="rect">
            <a:avLst/>
          </a:prstGeom>
          <a:noFill/>
          <a:ln/>
        </p:spPr>
        <p:txBody>
          <a:bodyPr wrap="square" lIns="0" tIns="0" rIns="0" bIns="0" rtlCol="0" anchor="t"/>
          <a:lstStyle/>
          <a:p>
            <a:pPr marL="342900" indent="-342900" algn="l">
              <a:lnSpc>
                <a:spcPts val="1850"/>
              </a:lnSpc>
              <a:buSzPct val="100000"/>
              <a:buChar char="•"/>
            </a:pPr>
            <a:endParaRPr lang="en-US" sz="1150" dirty="0"/>
          </a:p>
        </p:txBody>
      </p:sp>
      <p:sp>
        <p:nvSpPr>
          <p:cNvPr id="10" name="Text 6"/>
          <p:cNvSpPr/>
          <p:nvPr/>
        </p:nvSpPr>
        <p:spPr>
          <a:xfrm>
            <a:off x="526852" y="7053501"/>
            <a:ext cx="6604754" cy="481965"/>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Elbow Method (BIC): Helps you see how well the model fits the data and when adding more clusters stops giving big improvements. It considers model complexity. </a:t>
            </a:r>
            <a:endParaRPr lang="en-US" sz="1150" dirty="0"/>
          </a:p>
        </p:txBody>
      </p:sp>
      <p:pic>
        <p:nvPicPr>
          <p:cNvPr id="11" name="Image 2" descr="preencoded.png"/>
          <p:cNvPicPr>
            <a:picLocks noChangeAspect="1"/>
          </p:cNvPicPr>
          <p:nvPr/>
        </p:nvPicPr>
        <p:blipFill>
          <a:blip r:embed="rId5"/>
          <a:stretch>
            <a:fillRect/>
          </a:stretch>
        </p:blipFill>
        <p:spPr>
          <a:xfrm>
            <a:off x="7506414" y="1279446"/>
            <a:ext cx="5393055" cy="3568184"/>
          </a:xfrm>
          <a:prstGeom prst="rect">
            <a:avLst/>
          </a:prstGeom>
        </p:spPr>
      </p:pic>
      <p:sp>
        <p:nvSpPr>
          <p:cNvPr id="12" name="Text 7"/>
          <p:cNvSpPr/>
          <p:nvPr/>
        </p:nvSpPr>
        <p:spPr>
          <a:xfrm>
            <a:off x="7506414" y="5016937"/>
            <a:ext cx="2258378" cy="282297"/>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Roboto Medium" pitchFamily="34" charset="0"/>
                <a:ea typeface="Roboto Medium" pitchFamily="34" charset="-122"/>
                <a:cs typeface="Roboto Medium" pitchFamily="34" charset="-120"/>
              </a:rPr>
              <a:t>Silhouette Score</a:t>
            </a:r>
            <a:endParaRPr lang="en-US" sz="1750" dirty="0"/>
          </a:p>
        </p:txBody>
      </p:sp>
      <p:sp>
        <p:nvSpPr>
          <p:cNvPr id="13" name="Text 8"/>
          <p:cNvSpPr/>
          <p:nvPr/>
        </p:nvSpPr>
        <p:spPr>
          <a:xfrm>
            <a:off x="7506414" y="5449729"/>
            <a:ext cx="6604754"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The silhouette score measures how well-separated and cohesive the clusters are.</a:t>
            </a:r>
            <a:endParaRPr lang="en-US" sz="1150" dirty="0"/>
          </a:p>
        </p:txBody>
      </p:sp>
      <p:sp>
        <p:nvSpPr>
          <p:cNvPr id="14" name="Text 9"/>
          <p:cNvSpPr/>
          <p:nvPr/>
        </p:nvSpPr>
        <p:spPr>
          <a:xfrm>
            <a:off x="7506414" y="5743337"/>
            <a:ext cx="6604754" cy="481965"/>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It ranges from -1 to 1, where a higher value means clusters are better defined (data points are closer to their own cluster than to others).</a:t>
            </a:r>
            <a:endParaRPr lang="en-US" sz="1150" dirty="0"/>
          </a:p>
        </p:txBody>
      </p:sp>
      <p:sp>
        <p:nvSpPr>
          <p:cNvPr id="15" name="Text 10"/>
          <p:cNvSpPr/>
          <p:nvPr/>
        </p:nvSpPr>
        <p:spPr>
          <a:xfrm>
            <a:off x="7506414" y="6277928"/>
            <a:ext cx="6604754" cy="481965"/>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By looking at the silhouette score for each k, you can see which cluster number gives a clearer separation.</a:t>
            </a:r>
            <a:endParaRPr lang="en-US" sz="1150" dirty="0"/>
          </a:p>
        </p:txBody>
      </p:sp>
      <p:sp>
        <p:nvSpPr>
          <p:cNvPr id="16" name="Text 11"/>
          <p:cNvSpPr/>
          <p:nvPr/>
        </p:nvSpPr>
        <p:spPr>
          <a:xfrm>
            <a:off x="7506414" y="6812518"/>
            <a:ext cx="6604754" cy="481965"/>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D0D8"/>
                </a:solidFill>
                <a:latin typeface="Roboto" pitchFamily="34" charset="0"/>
                <a:ea typeface="Roboto" pitchFamily="34" charset="-122"/>
                <a:cs typeface="Roboto" pitchFamily="34" charset="-120"/>
              </a:rPr>
              <a:t>Silhouette Score: Tells you how well the clusters are actually formed in terms of separation and cohesion.</a:t>
            </a:r>
            <a:endParaRPr lang="en-US" sz="11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727" y="624364"/>
            <a:ext cx="4819412" cy="602456"/>
          </a:xfrm>
          <a:prstGeom prst="rect">
            <a:avLst/>
          </a:prstGeom>
          <a:noFill/>
          <a:ln/>
        </p:spPr>
        <p:txBody>
          <a:bodyPr wrap="none" lIns="0" tIns="0" rIns="0" bIns="0" rtlCol="0" anchor="t"/>
          <a:lstStyle/>
          <a:p>
            <a:pPr marL="0" indent="0">
              <a:lnSpc>
                <a:spcPts val="4700"/>
              </a:lnSpc>
              <a:buNone/>
            </a:pPr>
            <a:endParaRPr lang="en-US" sz="3750" dirty="0"/>
          </a:p>
        </p:txBody>
      </p:sp>
      <p:pic>
        <p:nvPicPr>
          <p:cNvPr id="3" name="Image 0" descr="preencoded.png"/>
          <p:cNvPicPr>
            <a:picLocks noChangeAspect="1"/>
          </p:cNvPicPr>
          <p:nvPr/>
        </p:nvPicPr>
        <p:blipFill>
          <a:blip r:embed="rId3"/>
          <a:stretch>
            <a:fillRect/>
          </a:stretch>
        </p:blipFill>
        <p:spPr>
          <a:xfrm>
            <a:off x="674726" y="624364"/>
            <a:ext cx="3873828" cy="3825597"/>
          </a:xfrm>
          <a:prstGeom prst="rect">
            <a:avLst/>
          </a:prstGeom>
        </p:spPr>
      </p:pic>
      <p:sp>
        <p:nvSpPr>
          <p:cNvPr id="4" name="Text 1"/>
          <p:cNvSpPr/>
          <p:nvPr/>
        </p:nvSpPr>
        <p:spPr>
          <a:xfrm>
            <a:off x="674727" y="4794737"/>
            <a:ext cx="4112895" cy="2426677"/>
          </a:xfrm>
          <a:prstGeom prst="rect">
            <a:avLst/>
          </a:prstGeom>
          <a:noFill/>
          <a:ln/>
        </p:spPr>
        <p:txBody>
          <a:bodyPr wrap="square" lIns="0" tIns="0" rIns="0" bIns="0" rtlCol="0" anchor="t"/>
          <a:lstStyle/>
          <a:p>
            <a:pPr marL="0" indent="0">
              <a:lnSpc>
                <a:spcPts val="2400"/>
              </a:lnSpc>
              <a:buNone/>
            </a:pPr>
            <a:r>
              <a:rPr lang="en-US" sz="1500" dirty="0">
                <a:solidFill>
                  <a:srgbClr val="CFD0D8"/>
                </a:solidFill>
                <a:latin typeface="Roboto" pitchFamily="34" charset="0"/>
                <a:ea typeface="Roboto" pitchFamily="34" charset="-122"/>
                <a:cs typeface="Roboto" pitchFamily="34" charset="-120"/>
              </a:rPr>
              <a:t>Picture a big grid where each dot represents a customer. The position left-to-right is their age (younger on the left, older on the right) and up-and-down is how much they spend. The colors represent different clusters. If you see that one color dominates a certain area, it means that cluster is made up of customers with those particular age and spending patterns.</a:t>
            </a:r>
            <a:endParaRPr lang="en-US" sz="1500" dirty="0"/>
          </a:p>
        </p:txBody>
      </p:sp>
      <p:pic>
        <p:nvPicPr>
          <p:cNvPr id="5" name="Image 1" descr="preencoded.png"/>
          <p:cNvPicPr>
            <a:picLocks noChangeAspect="1"/>
          </p:cNvPicPr>
          <p:nvPr/>
        </p:nvPicPr>
        <p:blipFill>
          <a:blip r:embed="rId4"/>
          <a:stretch>
            <a:fillRect/>
          </a:stretch>
        </p:blipFill>
        <p:spPr>
          <a:xfrm>
            <a:off x="5265539" y="624364"/>
            <a:ext cx="4112895" cy="3825597"/>
          </a:xfrm>
          <a:prstGeom prst="rect">
            <a:avLst/>
          </a:prstGeom>
        </p:spPr>
      </p:pic>
      <p:sp>
        <p:nvSpPr>
          <p:cNvPr id="6" name="Text 2"/>
          <p:cNvSpPr/>
          <p:nvPr/>
        </p:nvSpPr>
        <p:spPr>
          <a:xfrm>
            <a:off x="5265539" y="4666774"/>
            <a:ext cx="4112895" cy="2158603"/>
          </a:xfrm>
          <a:prstGeom prst="rect">
            <a:avLst/>
          </a:prstGeom>
          <a:noFill/>
          <a:ln/>
        </p:spPr>
        <p:txBody>
          <a:bodyPr wrap="square" lIns="0" tIns="0" rIns="0" bIns="0" rtlCol="0" anchor="t"/>
          <a:lstStyle/>
          <a:p>
            <a:pPr marL="0" indent="0">
              <a:lnSpc>
                <a:spcPts val="2400"/>
              </a:lnSpc>
              <a:buNone/>
            </a:pPr>
            <a:r>
              <a:rPr lang="en-US" sz="1500" dirty="0">
                <a:solidFill>
                  <a:srgbClr val="CFD0D8"/>
                </a:solidFill>
                <a:latin typeface="Roboto" pitchFamily="34" charset="0"/>
                <a:ea typeface="Roboto" pitchFamily="34" charset="-122"/>
                <a:cs typeface="Roboto" pitchFamily="34" charset="-120"/>
              </a:rPr>
              <a:t>Here horizontal line shows how much money the customers make each year, and the vertical line still shows spending habits. Different colored dots form different “clouds” of points, showing that certain clusters represent people with certain income and spending combinations.</a:t>
            </a:r>
            <a:endParaRPr lang="en-US" sz="1500" dirty="0"/>
          </a:p>
        </p:txBody>
      </p:sp>
      <p:pic>
        <p:nvPicPr>
          <p:cNvPr id="7" name="Image 2" descr="preencoded.png"/>
          <p:cNvPicPr>
            <a:picLocks noChangeAspect="1"/>
          </p:cNvPicPr>
          <p:nvPr/>
        </p:nvPicPr>
        <p:blipFill>
          <a:blip r:embed="rId5"/>
          <a:stretch>
            <a:fillRect/>
          </a:stretch>
        </p:blipFill>
        <p:spPr>
          <a:xfrm>
            <a:off x="9856351" y="624364"/>
            <a:ext cx="4112895" cy="3825597"/>
          </a:xfrm>
          <a:prstGeom prst="rect">
            <a:avLst/>
          </a:prstGeom>
        </p:spPr>
      </p:pic>
      <p:sp>
        <p:nvSpPr>
          <p:cNvPr id="8" name="Text 3"/>
          <p:cNvSpPr/>
          <p:nvPr/>
        </p:nvSpPr>
        <p:spPr>
          <a:xfrm>
            <a:off x="9856351" y="4656415"/>
            <a:ext cx="4112895" cy="2775347"/>
          </a:xfrm>
          <a:prstGeom prst="rect">
            <a:avLst/>
          </a:prstGeom>
          <a:noFill/>
          <a:ln/>
        </p:spPr>
        <p:txBody>
          <a:bodyPr wrap="square" lIns="0" tIns="0" rIns="0" bIns="0" rtlCol="0" anchor="t"/>
          <a:lstStyle/>
          <a:p>
            <a:pPr marL="0" indent="0">
              <a:lnSpc>
                <a:spcPts val="2400"/>
              </a:lnSpc>
              <a:buNone/>
            </a:pPr>
            <a:r>
              <a:rPr lang="en-US" sz="1500" dirty="0">
                <a:solidFill>
                  <a:srgbClr val="CFD0D8"/>
                </a:solidFill>
                <a:latin typeface="Roboto" pitchFamily="34" charset="0"/>
                <a:ea typeface="Roboto" pitchFamily="34" charset="-122"/>
                <a:cs typeface="Roboto" pitchFamily="34" charset="-120"/>
              </a:rPr>
              <a:t>These are like a summary of how the spending score varies in each cluster. Each cluster has a box that shows where most people’s spending scores sit. By summarizing the range and median spending scores for each cluster, the box plot clearly shows which clusters are the highest or lowest spenders overall, making it easy to see which groups stand out as particularly spending-heavy or spending-light.</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750100"/>
            <a:ext cx="4620935" cy="4729282"/>
          </a:xfrm>
          <a:prstGeom prst="rect">
            <a:avLst/>
          </a:prstGeom>
        </p:spPr>
      </p:pic>
      <p:sp>
        <p:nvSpPr>
          <p:cNvPr id="3" name="Text 0"/>
          <p:cNvSpPr/>
          <p:nvPr/>
        </p:nvSpPr>
        <p:spPr>
          <a:xfrm>
            <a:off x="7599521" y="2300168"/>
            <a:ext cx="6244709" cy="362902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3D plot shows all customers placed according to their Income (x-axis), Spending Score (y-axis), and Age (z-axis). Each point represents one customer, and the color of the point indicates which cluster they belong to. Since each cluster forms a distinct “cloud” of points in 3D space, it’s easier to see how the clustering algorithm (Gaussian Mixture Model, in this case) has grouped similar customers together. Essentially, customers in the same colored cloud share similar ranges of income, spending behavior, and age, while customers in different colored clouds are more distinct.</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26845"/>
            <a:ext cx="5155168" cy="5375791"/>
          </a:xfrm>
          <a:prstGeom prst="rect">
            <a:avLst/>
          </a:prstGeom>
        </p:spPr>
      </p:pic>
      <p:sp>
        <p:nvSpPr>
          <p:cNvPr id="3" name="Text 0"/>
          <p:cNvSpPr/>
          <p:nvPr/>
        </p:nvSpPr>
        <p:spPr>
          <a:xfrm>
            <a:off x="7599521" y="1166336"/>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There are at least 6 clusters (Cluster 0 to Cluster 5), each grouping individuals with similar spending patterns, age, and income.</a:t>
            </a:r>
            <a:endParaRPr lang="en-US" sz="1750" dirty="0"/>
          </a:p>
        </p:txBody>
      </p:sp>
      <p:sp>
        <p:nvSpPr>
          <p:cNvPr id="4" name="Text 1"/>
          <p:cNvSpPr/>
          <p:nvPr/>
        </p:nvSpPr>
        <p:spPr>
          <a:xfrm>
            <a:off x="7599521" y="2459117"/>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Gender Distribution: Each cluster has both Male and Female members, but further analysis or visualization can show which gender dominates each cluster. Age and Income:</a:t>
            </a:r>
            <a:endParaRPr lang="en-US" sz="1750" dirty="0"/>
          </a:p>
        </p:txBody>
      </p:sp>
      <p:sp>
        <p:nvSpPr>
          <p:cNvPr id="5" name="Text 2"/>
          <p:cNvSpPr/>
          <p:nvPr/>
        </p:nvSpPr>
        <p:spPr>
          <a:xfrm>
            <a:off x="7599521" y="375189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For example: Row 0: Cluster 0 has a Female with below-average Age, Annual Income, and Spending Score. </a:t>
            </a:r>
            <a:endParaRPr lang="en-US" sz="1750" dirty="0"/>
          </a:p>
        </p:txBody>
      </p:sp>
      <p:sp>
        <p:nvSpPr>
          <p:cNvPr id="6" name="Text 3"/>
          <p:cNvSpPr/>
          <p:nvPr/>
        </p:nvSpPr>
        <p:spPr>
          <a:xfrm>
            <a:off x="7599521" y="4681776"/>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Row 5: Cluster 2 has a Male with below-average Annual Income and Spending Score. Spending Behavior:</a:t>
            </a:r>
            <a:endParaRPr lang="en-US" sz="1750" dirty="0"/>
          </a:p>
        </p:txBody>
      </p:sp>
      <p:sp>
        <p:nvSpPr>
          <p:cNvPr id="7" name="Text 4"/>
          <p:cNvSpPr/>
          <p:nvPr/>
        </p:nvSpPr>
        <p:spPr>
          <a:xfrm>
            <a:off x="7599521" y="561165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Positive Spending Score values (e.g., Clusters 3 and 4) indicate individuals who spend more than the average. Negative Spending Score values (e.g., Clusters 0, 1, and 2) represent more conservative spenders.</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26964"/>
            <a:ext cx="5748576" cy="5375672"/>
          </a:xfrm>
          <a:prstGeom prst="rect">
            <a:avLst/>
          </a:prstGeom>
        </p:spPr>
      </p:pic>
      <p:sp>
        <p:nvSpPr>
          <p:cNvPr id="3" name="Text 0"/>
          <p:cNvSpPr/>
          <p:nvPr/>
        </p:nvSpPr>
        <p:spPr>
          <a:xfrm>
            <a:off x="7599521" y="1495187"/>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599521" y="2062163"/>
            <a:ext cx="6244709" cy="217741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Diagonals (Density Plots)</a:t>
            </a:r>
            <a:r>
              <a:rPr lang="en-US" sz="1750" dirty="0">
                <a:solidFill>
                  <a:srgbClr val="CFD0D8"/>
                </a:solidFill>
                <a:latin typeface="Roboto" pitchFamily="34" charset="0"/>
                <a:ea typeface="Roboto" pitchFamily="34" charset="-122"/>
                <a:cs typeface="Roboto" pitchFamily="34" charset="-120"/>
              </a:rPr>
              <a:t>:
The diagonal plots show how each cluster's data is distributed for a single feature (like Income, Score, or Age). Each colored curve represents a cluster, so if a cluster’s curve is shifted toward higher values, that cluster tends to have higher values for that feature.</a:t>
            </a:r>
            <a:endParaRPr lang="en-US" sz="1750" dirty="0"/>
          </a:p>
        </p:txBody>
      </p:sp>
      <p:sp>
        <p:nvSpPr>
          <p:cNvPr id="5" name="Text 2"/>
          <p:cNvSpPr/>
          <p:nvPr/>
        </p:nvSpPr>
        <p:spPr>
          <a:xfrm>
            <a:off x="7599521" y="4318873"/>
            <a:ext cx="6244709" cy="254031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Off-Diagonal (Scatter Plots)</a:t>
            </a:r>
            <a:r>
              <a:rPr lang="en-US" sz="1750" dirty="0">
                <a:solidFill>
                  <a:srgbClr val="CFD0D8"/>
                </a:solidFill>
                <a:latin typeface="Roboto" pitchFamily="34" charset="0"/>
                <a:ea typeface="Roboto" pitchFamily="34" charset="-122"/>
                <a:cs typeface="Roboto" pitchFamily="34" charset="-120"/>
              </a:rPr>
              <a:t>:
The off-diagonal scatter plots compare two features at once. Each dot is a customer, colored by their cluster. If you see distinct “clouds” of the same color, it means those clusters are well-separated and the algorithm effectively grouped similar customers together.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p:nvPr/>
        </p:nvSpPr>
        <p:spPr>
          <a:xfrm>
            <a:off x="837724" y="2677239"/>
            <a:ext cx="563249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Correlation Analysis</a:t>
            </a:r>
            <a:endParaRPr sz="4400" b="0" i="0" u="none" strike="noStrike" cap="none"/>
          </a:p>
        </p:txBody>
      </p:sp>
      <p:sp>
        <p:nvSpPr>
          <p:cNvPr id="102" name="Google Shape;102;p16"/>
          <p:cNvSpPr/>
          <p:nvPr/>
        </p:nvSpPr>
        <p:spPr>
          <a:xfrm>
            <a:off x="837724" y="3979545"/>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Correlation Heatmap</a:t>
            </a:r>
            <a:endParaRPr sz="2200" b="0" i="0" u="none" strike="noStrike" cap="none"/>
          </a:p>
        </p:txBody>
      </p:sp>
      <p:sp>
        <p:nvSpPr>
          <p:cNvPr id="103" name="Google Shape;103;p16"/>
          <p:cNvSpPr/>
          <p:nvPr/>
        </p:nvSpPr>
        <p:spPr>
          <a:xfrm>
            <a:off x="837724" y="4570809"/>
            <a:ext cx="6185535"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No strong correlations between most features. Age and spending score show weak negative correlation (-0.33).</a:t>
            </a:r>
            <a:endParaRPr sz="1850" b="0" i="0" u="none" strike="noStrike" cap="none"/>
          </a:p>
        </p:txBody>
      </p:sp>
      <p:sp>
        <p:nvSpPr>
          <p:cNvPr id="104" name="Google Shape;104;p16"/>
          <p:cNvSpPr/>
          <p:nvPr/>
        </p:nvSpPr>
        <p:spPr>
          <a:xfrm>
            <a:off x="7614761" y="3979545"/>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Implications</a:t>
            </a:r>
            <a:endParaRPr sz="2200" b="0" i="0" u="none" strike="noStrike" cap="none"/>
          </a:p>
        </p:txBody>
      </p:sp>
      <p:sp>
        <p:nvSpPr>
          <p:cNvPr id="105" name="Google Shape;105;p16"/>
          <p:cNvSpPr/>
          <p:nvPr/>
        </p:nvSpPr>
        <p:spPr>
          <a:xfrm>
            <a:off x="7614761" y="4570809"/>
            <a:ext cx="6185535"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Weak correlations suggest each feature provides unique information for clustering.</a:t>
            </a:r>
            <a:endParaRPr sz="1850" b="0" i="0" u="none" strike="noStrike" cap="none"/>
          </a:p>
        </p:txBody>
      </p:sp>
      <p:pic>
        <p:nvPicPr>
          <p:cNvPr id="106" name="Google Shape;106;p16"/>
          <p:cNvPicPr preferRelativeResize="0"/>
          <p:nvPr/>
        </p:nvPicPr>
        <p:blipFill>
          <a:blip r:embed="rId3">
            <a:alphaModFix/>
          </a:blip>
          <a:stretch>
            <a:fillRect/>
          </a:stretch>
        </p:blipFill>
        <p:spPr>
          <a:xfrm>
            <a:off x="0" y="0"/>
            <a:ext cx="14630426" cy="8337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019" y="683300"/>
            <a:ext cx="12750284" cy="646509"/>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Roboto Medium" pitchFamily="34" charset="0"/>
                <a:ea typeface="Roboto Medium" pitchFamily="34" charset="-122"/>
                <a:cs typeface="Roboto Medium" pitchFamily="34" charset="-120"/>
              </a:rPr>
              <a:t>Cluster Analysis Insights and Targeted Marketing Plans</a:t>
            </a:r>
            <a:endParaRPr lang="en-US" sz="4050" dirty="0"/>
          </a:p>
        </p:txBody>
      </p:sp>
      <p:sp>
        <p:nvSpPr>
          <p:cNvPr id="3" name="Text 1"/>
          <p:cNvSpPr/>
          <p:nvPr/>
        </p:nvSpPr>
        <p:spPr>
          <a:xfrm>
            <a:off x="724019" y="1743551"/>
            <a:ext cx="13182362" cy="661988"/>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dirty="0">
                <a:solidFill>
                  <a:srgbClr val="CFD0D8"/>
                </a:solidFill>
                <a:latin typeface="Roboto" pitchFamily="34" charset="0"/>
                <a:ea typeface="Roboto" pitchFamily="34" charset="-122"/>
                <a:cs typeface="Roboto" pitchFamily="34" charset="-120"/>
              </a:rPr>
              <a:t>Cluster Distribution for Each Gender Observation: The clusters contain varying proportions of males and females. This helps in understanding whether specific spending patterns are gender-dominant, enabling targeted strategies.</a:t>
            </a:r>
            <a:endParaRPr lang="en-US" sz="1600" dirty="0"/>
          </a:p>
        </p:txBody>
      </p:sp>
      <p:sp>
        <p:nvSpPr>
          <p:cNvPr id="4" name="Text 2"/>
          <p:cNvSpPr/>
          <p:nvPr/>
        </p:nvSpPr>
        <p:spPr>
          <a:xfrm>
            <a:off x="724019" y="2477929"/>
            <a:ext cx="13182362" cy="330994"/>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dirty="0">
                <a:solidFill>
                  <a:srgbClr val="CFD0D8"/>
                </a:solidFill>
                <a:latin typeface="Roboto" pitchFamily="34" charset="0"/>
                <a:ea typeface="Roboto" pitchFamily="34" charset="-122"/>
                <a:cs typeface="Roboto" pitchFamily="34" charset="-120"/>
              </a:rPr>
              <a:t>Business Insights from Clusters:</a:t>
            </a:r>
            <a:endParaRPr lang="en-US" sz="1600" dirty="0"/>
          </a:p>
        </p:txBody>
      </p:sp>
      <p:sp>
        <p:nvSpPr>
          <p:cNvPr id="5" name="Text 3"/>
          <p:cNvSpPr/>
          <p:nvPr/>
        </p:nvSpPr>
        <p:spPr>
          <a:xfrm>
            <a:off x="724019" y="2881313"/>
            <a:ext cx="13182362"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Age vs. Spending</a:t>
            </a:r>
            <a:r>
              <a:rPr lang="en-US" sz="1600" dirty="0">
                <a:solidFill>
                  <a:srgbClr val="CFD0D8"/>
                </a:solidFill>
                <a:latin typeface="Roboto" pitchFamily="34" charset="0"/>
                <a:ea typeface="Roboto" pitchFamily="34" charset="-122"/>
                <a:cs typeface="Roboto" pitchFamily="34" charset="-120"/>
              </a:rPr>
              <a:t>: Younger customers (20–35) often appear in higher-spending clusters, suggesting that lifestyle or tech-oriented promotions may resonate strongly with them.</a:t>
            </a:r>
            <a:endParaRPr lang="en-US" sz="1600" dirty="0"/>
          </a:p>
        </p:txBody>
      </p:sp>
      <p:sp>
        <p:nvSpPr>
          <p:cNvPr id="6" name="Text 4"/>
          <p:cNvSpPr/>
          <p:nvPr/>
        </p:nvSpPr>
        <p:spPr>
          <a:xfrm>
            <a:off x="724019" y="3615690"/>
            <a:ext cx="13182362"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Income Variation</a:t>
            </a:r>
            <a:r>
              <a:rPr lang="en-US" sz="1600" dirty="0">
                <a:solidFill>
                  <a:srgbClr val="CFD0D8"/>
                </a:solidFill>
                <a:latin typeface="Roboto" pitchFamily="34" charset="0"/>
                <a:ea typeface="Roboto" pitchFamily="34" charset="-122"/>
                <a:cs typeface="Roboto" pitchFamily="34" charset="-120"/>
              </a:rPr>
              <a:t>: Higher-income groups show diverse spending behaviors. Some need premium products or loyalty incentives to increase their engagement, while others spend freely.</a:t>
            </a:r>
            <a:endParaRPr lang="en-US" sz="1600" dirty="0"/>
          </a:p>
        </p:txBody>
      </p:sp>
      <p:sp>
        <p:nvSpPr>
          <p:cNvPr id="7" name="Text 5"/>
          <p:cNvSpPr/>
          <p:nvPr/>
        </p:nvSpPr>
        <p:spPr>
          <a:xfrm>
            <a:off x="724019" y="4350068"/>
            <a:ext cx="13182362" cy="992981"/>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Gender Influence</a:t>
            </a:r>
            <a:r>
              <a:rPr lang="en-US" sz="1600" dirty="0">
                <a:solidFill>
                  <a:srgbClr val="CFD0D8"/>
                </a:solidFill>
                <a:latin typeface="Roboto" pitchFamily="34" charset="0"/>
                <a:ea typeface="Roboto" pitchFamily="34" charset="-122"/>
                <a:cs typeface="Roboto" pitchFamily="34" charset="-120"/>
              </a:rPr>
              <a:t>: Clusters blend genders, but certain groups lean toward one gender. For instance, female-dominated high-spending clusters might respond well to fashion and lifestyle offers, while male-leaning moderate-spending clusters could appreciate electronics or automotive deals.</a:t>
            </a:r>
            <a:endParaRPr lang="en-US" sz="1600" dirty="0"/>
          </a:p>
        </p:txBody>
      </p:sp>
      <p:sp>
        <p:nvSpPr>
          <p:cNvPr id="8" name="Text 6"/>
          <p:cNvSpPr/>
          <p:nvPr/>
        </p:nvSpPr>
        <p:spPr>
          <a:xfrm>
            <a:off x="724019" y="5415439"/>
            <a:ext cx="13182362"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High-Spending Clusters</a:t>
            </a:r>
            <a:r>
              <a:rPr lang="en-US" sz="1600" dirty="0">
                <a:solidFill>
                  <a:srgbClr val="CFD0D8"/>
                </a:solidFill>
                <a:latin typeface="Roboto" pitchFamily="34" charset="0"/>
                <a:ea typeface="Roboto" pitchFamily="34" charset="-122"/>
                <a:cs typeface="Roboto" pitchFamily="34" charset="-120"/>
              </a:rPr>
              <a:t>: Focus on clusters with elevated spending scores. Introduce premium products, exclusive events, and personalized services to maximize revenue and brand loyalty within these segments.</a:t>
            </a:r>
            <a:endParaRPr lang="en-US" sz="1600" dirty="0"/>
          </a:p>
        </p:txBody>
      </p:sp>
      <p:sp>
        <p:nvSpPr>
          <p:cNvPr id="9" name="Text 7"/>
          <p:cNvSpPr/>
          <p:nvPr/>
        </p:nvSpPr>
        <p:spPr>
          <a:xfrm>
            <a:off x="724019" y="6149816"/>
            <a:ext cx="13182362"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Low-Spending Clusters</a:t>
            </a:r>
            <a:r>
              <a:rPr lang="en-US" sz="1600" dirty="0">
                <a:solidFill>
                  <a:srgbClr val="CFD0D8"/>
                </a:solidFill>
                <a:latin typeface="Roboto" pitchFamily="34" charset="0"/>
                <a:ea typeface="Roboto" pitchFamily="34" charset="-122"/>
                <a:cs typeface="Roboto" pitchFamily="34" charset="-120"/>
              </a:rPr>
              <a:t>: Employ budget-friendly options, promotions, and discounts to encourage higher engagement. Over time, these customers can be guided toward more profitable behaviors.</a:t>
            </a:r>
            <a:endParaRPr lang="en-US" sz="1600" dirty="0"/>
          </a:p>
        </p:txBody>
      </p:sp>
      <p:sp>
        <p:nvSpPr>
          <p:cNvPr id="10" name="Text 8"/>
          <p:cNvSpPr/>
          <p:nvPr/>
        </p:nvSpPr>
        <p:spPr>
          <a:xfrm>
            <a:off x="724019" y="6884194"/>
            <a:ext cx="13182362"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CFD0D8"/>
                </a:solidFill>
                <a:latin typeface="Roboto" pitchFamily="34" charset="0"/>
                <a:ea typeface="Roboto" pitchFamily="34" charset="-122"/>
                <a:cs typeface="Roboto" pitchFamily="34" charset="-120"/>
              </a:rPr>
              <a:t>Targeted Campaigns</a:t>
            </a:r>
            <a:r>
              <a:rPr lang="en-US" sz="1600" dirty="0">
                <a:solidFill>
                  <a:srgbClr val="CFD0D8"/>
                </a:solidFill>
                <a:latin typeface="Roboto" pitchFamily="34" charset="0"/>
                <a:ea typeface="Roboto" pitchFamily="34" charset="-122"/>
                <a:cs typeface="Roboto" pitchFamily="34" charset="-120"/>
              </a:rPr>
              <a:t>: Use demographic insights—age, income, and gender—to deliver highly tailored marketing strategies, ensuring better satisfaction and long-term loyalty.</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p:nvPr/>
        </p:nvSpPr>
        <p:spPr>
          <a:xfrm>
            <a:off x="837725" y="880575"/>
            <a:ext cx="76692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Conclusion and Next</a:t>
            </a:r>
            <a:r>
              <a:rPr lang="en-US" sz="4400" b="1">
                <a:solidFill>
                  <a:srgbClr val="FFFFFF"/>
                </a:solidFill>
                <a:latin typeface="Nunito SemiBold"/>
                <a:ea typeface="Nunito SemiBold"/>
                <a:cs typeface="Nunito SemiBold"/>
                <a:sym typeface="Nunito SemiBold"/>
              </a:rPr>
              <a:t> </a:t>
            </a:r>
            <a:r>
              <a:rPr lang="en-US" sz="4400" b="1" i="0" u="none" strike="noStrike" cap="none">
                <a:solidFill>
                  <a:srgbClr val="FFFFFF"/>
                </a:solidFill>
                <a:latin typeface="Nunito SemiBold"/>
                <a:ea typeface="Nunito SemiBold"/>
                <a:cs typeface="Nunito SemiBold"/>
                <a:sym typeface="Nunito SemiBold"/>
              </a:rPr>
              <a:t>Steps</a:t>
            </a:r>
            <a:endParaRPr sz="4400" b="0" i="0" u="none" strike="noStrike" cap="none"/>
          </a:p>
        </p:txBody>
      </p:sp>
      <p:sp>
        <p:nvSpPr>
          <p:cNvPr id="339" name="Google Shape;339;p38"/>
          <p:cNvSpPr/>
          <p:nvPr/>
        </p:nvSpPr>
        <p:spPr>
          <a:xfrm>
            <a:off x="837724" y="2550676"/>
            <a:ext cx="2159079" cy="1357193"/>
          </a:xfrm>
          <a:prstGeom prst="roundRect">
            <a:avLst>
              <a:gd name="adj" fmla="val 26457"/>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279450" y="2866500"/>
            <a:ext cx="1718100" cy="802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Implement Strategies</a:t>
            </a:r>
            <a:endParaRPr sz="2200" b="0" i="0" u="none" strike="noStrike" cap="none"/>
          </a:p>
        </p:txBody>
      </p:sp>
      <p:sp>
        <p:nvSpPr>
          <p:cNvPr id="341" name="Google Shape;341;p38"/>
          <p:cNvSpPr/>
          <p:nvPr/>
        </p:nvSpPr>
        <p:spPr>
          <a:xfrm>
            <a:off x="3236119" y="3285530"/>
            <a:ext cx="5756791"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endParaRPr sz="1850" b="0" i="0" u="none" strike="noStrike" cap="none"/>
          </a:p>
        </p:txBody>
      </p:sp>
      <p:sp>
        <p:nvSpPr>
          <p:cNvPr id="342" name="Google Shape;342;p38"/>
          <p:cNvSpPr/>
          <p:nvPr/>
        </p:nvSpPr>
        <p:spPr>
          <a:xfrm>
            <a:off x="3116461" y="3892629"/>
            <a:ext cx="10556558" cy="15240"/>
          </a:xfrm>
          <a:prstGeom prst="roundRect">
            <a:avLst>
              <a:gd name="adj" fmla="val 2356110"/>
            </a:avLst>
          </a:prstGeom>
          <a:solidFill>
            <a:srgbClr val="F2B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837724" y="4027527"/>
            <a:ext cx="4318278" cy="1357193"/>
          </a:xfrm>
          <a:prstGeom prst="roundRect">
            <a:avLst>
              <a:gd name="adj" fmla="val 26457"/>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279450" y="4530175"/>
            <a:ext cx="31257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Monitor Performance</a:t>
            </a:r>
            <a:endParaRPr sz="2200" b="0" i="0" u="none" strike="noStrike" cap="none"/>
          </a:p>
        </p:txBody>
      </p:sp>
      <p:sp>
        <p:nvSpPr>
          <p:cNvPr id="345" name="Google Shape;345;p38"/>
          <p:cNvSpPr/>
          <p:nvPr/>
        </p:nvSpPr>
        <p:spPr>
          <a:xfrm>
            <a:off x="5395317" y="4762381"/>
            <a:ext cx="5032891"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endParaRPr sz="1850" b="0" i="0" u="none" strike="noStrike" cap="none"/>
          </a:p>
        </p:txBody>
      </p:sp>
      <p:sp>
        <p:nvSpPr>
          <p:cNvPr id="346" name="Google Shape;346;p38"/>
          <p:cNvSpPr/>
          <p:nvPr/>
        </p:nvSpPr>
        <p:spPr>
          <a:xfrm>
            <a:off x="5275659" y="5369481"/>
            <a:ext cx="8397359" cy="15240"/>
          </a:xfrm>
          <a:prstGeom prst="roundRect">
            <a:avLst>
              <a:gd name="adj" fmla="val 2356110"/>
            </a:avLst>
          </a:prstGeom>
          <a:solidFill>
            <a:srgbClr val="D74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37724" y="5504378"/>
            <a:ext cx="6477476" cy="1357193"/>
          </a:xfrm>
          <a:prstGeom prst="roundRect">
            <a:avLst>
              <a:gd name="adj" fmla="val 26457"/>
            </a:avLst>
          </a:prstGeom>
          <a:solidFill>
            <a:srgbClr val="00002E"/>
          </a:solidFill>
          <a:ln w="22850" cap="flat" cmpd="sng">
            <a:solidFill>
              <a:srgbClr val="DD78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279441" y="6006994"/>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Refine Approach</a:t>
            </a:r>
            <a:endParaRPr sz="2200" b="0" i="0" u="none" strike="noStrike" cap="none"/>
          </a:p>
        </p:txBody>
      </p:sp>
      <p:sp>
        <p:nvSpPr>
          <p:cNvPr id="349" name="Google Shape;349;p38"/>
          <p:cNvSpPr/>
          <p:nvPr/>
        </p:nvSpPr>
        <p:spPr>
          <a:xfrm>
            <a:off x="7554516" y="6239232"/>
            <a:ext cx="5963841"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endParaRPr sz="18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7" descr="preencoded.png"/>
          <p:cNvPicPr preferRelativeResize="0"/>
          <p:nvPr/>
        </p:nvPicPr>
        <p:blipFill rotWithShape="1">
          <a:blip r:embed="rId3">
            <a:alphaModFix/>
          </a:blip>
          <a:srcRect/>
          <a:stretch/>
        </p:blipFill>
        <p:spPr>
          <a:xfrm>
            <a:off x="0" y="0"/>
            <a:ext cx="14630400" cy="2992160"/>
          </a:xfrm>
          <a:prstGeom prst="rect">
            <a:avLst/>
          </a:prstGeom>
          <a:noFill/>
          <a:ln>
            <a:noFill/>
          </a:ln>
        </p:spPr>
      </p:pic>
      <p:sp>
        <p:nvSpPr>
          <p:cNvPr id="113" name="Google Shape;113;p17"/>
          <p:cNvSpPr/>
          <p:nvPr/>
        </p:nvSpPr>
        <p:spPr>
          <a:xfrm>
            <a:off x="837724" y="4186357"/>
            <a:ext cx="563249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Data Pre-processing</a:t>
            </a:r>
            <a:endParaRPr sz="4400" b="0" i="0" u="none" strike="noStrike" cap="none"/>
          </a:p>
        </p:txBody>
      </p:sp>
      <p:sp>
        <p:nvSpPr>
          <p:cNvPr id="114" name="Google Shape;114;p17"/>
          <p:cNvSpPr/>
          <p:nvPr/>
        </p:nvSpPr>
        <p:spPr>
          <a:xfrm>
            <a:off x="837724" y="5249347"/>
            <a:ext cx="6357818" cy="1785938"/>
          </a:xfrm>
          <a:prstGeom prst="roundRect">
            <a:avLst>
              <a:gd name="adj" fmla="val 20105"/>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1099899" y="5511522"/>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Feature Selection</a:t>
            </a:r>
            <a:endParaRPr sz="2200" b="0" i="0" u="none" strike="noStrike" cap="none"/>
          </a:p>
        </p:txBody>
      </p:sp>
      <p:sp>
        <p:nvSpPr>
          <p:cNvPr id="116" name="Google Shape;116;p17"/>
          <p:cNvSpPr/>
          <p:nvPr/>
        </p:nvSpPr>
        <p:spPr>
          <a:xfrm>
            <a:off x="1099899" y="6007060"/>
            <a:ext cx="5833467"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Dropped gender feature as K-means only accepts continuous variables.</a:t>
            </a:r>
            <a:endParaRPr sz="1850" b="0" i="0" u="none" strike="noStrike" cap="none"/>
          </a:p>
        </p:txBody>
      </p:sp>
      <p:sp>
        <p:nvSpPr>
          <p:cNvPr id="117" name="Google Shape;117;p17"/>
          <p:cNvSpPr/>
          <p:nvPr/>
        </p:nvSpPr>
        <p:spPr>
          <a:xfrm>
            <a:off x="7434858" y="5249347"/>
            <a:ext cx="6357818" cy="1785938"/>
          </a:xfrm>
          <a:prstGeom prst="roundRect">
            <a:avLst>
              <a:gd name="adj" fmla="val 20105"/>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7697033" y="5511522"/>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Standardization</a:t>
            </a:r>
            <a:endParaRPr sz="2200" b="0" i="0" u="none" strike="noStrike" cap="none"/>
          </a:p>
        </p:txBody>
      </p:sp>
      <p:sp>
        <p:nvSpPr>
          <p:cNvPr id="119" name="Google Shape;119;p17"/>
          <p:cNvSpPr/>
          <p:nvPr/>
        </p:nvSpPr>
        <p:spPr>
          <a:xfrm>
            <a:off x="7697033" y="6007060"/>
            <a:ext cx="5833467"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Standardized remaining features to ensure similar scale for clustering.</a:t>
            </a:r>
            <a:endParaRPr sz="1850" b="0" i="0" u="none" strike="noStrike" cap="none"/>
          </a:p>
        </p:txBody>
      </p:sp>
      <p:pic>
        <p:nvPicPr>
          <p:cNvPr id="120" name="Google Shape;120;p17"/>
          <p:cNvPicPr preferRelativeResize="0"/>
          <p:nvPr/>
        </p:nvPicPr>
        <p:blipFill>
          <a:blip r:embed="rId4">
            <a:alphaModFix/>
          </a:blip>
          <a:stretch>
            <a:fillRect/>
          </a:stretch>
        </p:blipFill>
        <p:spPr>
          <a:xfrm>
            <a:off x="-47950" y="-26975"/>
            <a:ext cx="14726301" cy="82835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8" descr="preencoded.png"/>
          <p:cNvPicPr preferRelativeResize="0"/>
          <p:nvPr/>
        </p:nvPicPr>
        <p:blipFill rotWithShape="1">
          <a:blip r:embed="rId3">
            <a:alphaModFix/>
          </a:blip>
          <a:srcRect/>
          <a:stretch/>
        </p:blipFill>
        <p:spPr>
          <a:xfrm>
            <a:off x="0" y="0"/>
            <a:ext cx="14630400" cy="2992160"/>
          </a:xfrm>
          <a:prstGeom prst="rect">
            <a:avLst/>
          </a:prstGeom>
          <a:noFill/>
          <a:ln>
            <a:noFill/>
          </a:ln>
        </p:spPr>
      </p:pic>
      <p:sp>
        <p:nvSpPr>
          <p:cNvPr id="127" name="Google Shape;127;p18"/>
          <p:cNvSpPr/>
          <p:nvPr/>
        </p:nvSpPr>
        <p:spPr>
          <a:xfrm>
            <a:off x="837724" y="4186357"/>
            <a:ext cx="56325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Data Pre-processing</a:t>
            </a:r>
            <a:endParaRPr sz="4400" b="0" i="0" u="none" strike="noStrike" cap="none"/>
          </a:p>
        </p:txBody>
      </p:sp>
      <p:sp>
        <p:nvSpPr>
          <p:cNvPr id="128" name="Google Shape;128;p18"/>
          <p:cNvSpPr/>
          <p:nvPr/>
        </p:nvSpPr>
        <p:spPr>
          <a:xfrm>
            <a:off x="837724" y="5249347"/>
            <a:ext cx="6357900" cy="1785900"/>
          </a:xfrm>
          <a:prstGeom prst="roundRect">
            <a:avLst>
              <a:gd name="adj" fmla="val 20105"/>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099899" y="5511522"/>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Feature Selection</a:t>
            </a:r>
            <a:endParaRPr sz="2200" b="0" i="0" u="none" strike="noStrike" cap="none"/>
          </a:p>
        </p:txBody>
      </p:sp>
      <p:sp>
        <p:nvSpPr>
          <p:cNvPr id="130" name="Google Shape;130;p18"/>
          <p:cNvSpPr/>
          <p:nvPr/>
        </p:nvSpPr>
        <p:spPr>
          <a:xfrm>
            <a:off x="1099899" y="6007060"/>
            <a:ext cx="58335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Dropped gender feature as K-means only accepts continuous variables.</a:t>
            </a:r>
            <a:endParaRPr sz="1850" b="0" i="0" u="none" strike="noStrike" cap="none"/>
          </a:p>
        </p:txBody>
      </p:sp>
      <p:sp>
        <p:nvSpPr>
          <p:cNvPr id="131" name="Google Shape;131;p18"/>
          <p:cNvSpPr/>
          <p:nvPr/>
        </p:nvSpPr>
        <p:spPr>
          <a:xfrm>
            <a:off x="7434858" y="5249347"/>
            <a:ext cx="6357900" cy="1785900"/>
          </a:xfrm>
          <a:prstGeom prst="roundRect">
            <a:avLst>
              <a:gd name="adj" fmla="val 20105"/>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697033" y="5511522"/>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Standardization</a:t>
            </a:r>
            <a:endParaRPr sz="2200" b="0" i="0" u="none" strike="noStrike" cap="none"/>
          </a:p>
        </p:txBody>
      </p:sp>
      <p:sp>
        <p:nvSpPr>
          <p:cNvPr id="133" name="Google Shape;133;p18"/>
          <p:cNvSpPr/>
          <p:nvPr/>
        </p:nvSpPr>
        <p:spPr>
          <a:xfrm>
            <a:off x="7697033" y="6007060"/>
            <a:ext cx="58335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Standardized remaining features to ensure similar scale for clustering.</a:t>
            </a:r>
            <a:endParaRPr sz="1850" b="0" i="0" u="none" strike="noStrike" cap="none"/>
          </a:p>
        </p:txBody>
      </p:sp>
      <p:pic>
        <p:nvPicPr>
          <p:cNvPr id="134" name="Google Shape;134;p18"/>
          <p:cNvPicPr preferRelativeResize="0"/>
          <p:nvPr/>
        </p:nvPicPr>
        <p:blipFill>
          <a:blip r:embed="rId4">
            <a:alphaModFix/>
          </a:blip>
          <a:stretch>
            <a:fillRect/>
          </a:stretch>
        </p:blipFill>
        <p:spPr>
          <a:xfrm>
            <a:off x="-47950" y="-26975"/>
            <a:ext cx="14726301" cy="8283544"/>
          </a:xfrm>
          <a:prstGeom prst="rect">
            <a:avLst/>
          </a:prstGeom>
          <a:noFill/>
          <a:ln>
            <a:noFill/>
          </a:ln>
        </p:spPr>
      </p:pic>
      <p:pic>
        <p:nvPicPr>
          <p:cNvPr id="135" name="Google Shape;135;p18"/>
          <p:cNvPicPr preferRelativeResize="0"/>
          <p:nvPr/>
        </p:nvPicPr>
        <p:blipFill>
          <a:blip r:embed="rId5">
            <a:alphaModFix/>
          </a:blip>
          <a:stretch>
            <a:fillRect/>
          </a:stretch>
        </p:blipFill>
        <p:spPr>
          <a:xfrm>
            <a:off x="0" y="0"/>
            <a:ext cx="1463040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9" descr="preencoded.png"/>
          <p:cNvPicPr preferRelativeResize="0"/>
          <p:nvPr/>
        </p:nvPicPr>
        <p:blipFill rotWithShape="1">
          <a:blip r:embed="rId3">
            <a:alphaModFix/>
          </a:blip>
          <a:srcRect/>
          <a:stretch/>
        </p:blipFill>
        <p:spPr>
          <a:xfrm>
            <a:off x="0" y="0"/>
            <a:ext cx="14630400" cy="2992160"/>
          </a:xfrm>
          <a:prstGeom prst="rect">
            <a:avLst/>
          </a:prstGeom>
          <a:noFill/>
          <a:ln>
            <a:noFill/>
          </a:ln>
        </p:spPr>
      </p:pic>
      <p:sp>
        <p:nvSpPr>
          <p:cNvPr id="142" name="Google Shape;142;p19"/>
          <p:cNvSpPr/>
          <p:nvPr/>
        </p:nvSpPr>
        <p:spPr>
          <a:xfrm>
            <a:off x="837724" y="4186357"/>
            <a:ext cx="56325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Data Pre-processing</a:t>
            </a:r>
            <a:endParaRPr sz="4400" b="0" i="0" u="none" strike="noStrike" cap="none"/>
          </a:p>
        </p:txBody>
      </p:sp>
      <p:sp>
        <p:nvSpPr>
          <p:cNvPr id="143" name="Google Shape;143;p19"/>
          <p:cNvSpPr/>
          <p:nvPr/>
        </p:nvSpPr>
        <p:spPr>
          <a:xfrm>
            <a:off x="837724" y="5249347"/>
            <a:ext cx="6357900" cy="1785900"/>
          </a:xfrm>
          <a:prstGeom prst="roundRect">
            <a:avLst>
              <a:gd name="adj" fmla="val 20105"/>
            </a:avLst>
          </a:prstGeom>
          <a:solidFill>
            <a:srgbClr val="00002E"/>
          </a:solidFill>
          <a:ln w="22850" cap="flat" cmpd="sng">
            <a:solidFill>
              <a:srgbClr val="F2B4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1099899" y="5511522"/>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Feature Selection</a:t>
            </a:r>
            <a:endParaRPr sz="2200" b="0" i="0" u="none" strike="noStrike" cap="none"/>
          </a:p>
        </p:txBody>
      </p:sp>
      <p:sp>
        <p:nvSpPr>
          <p:cNvPr id="145" name="Google Shape;145;p19"/>
          <p:cNvSpPr/>
          <p:nvPr/>
        </p:nvSpPr>
        <p:spPr>
          <a:xfrm>
            <a:off x="1099899" y="6007060"/>
            <a:ext cx="58335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Dropped gender feature as K-means only accepts continuous variables.</a:t>
            </a:r>
            <a:endParaRPr sz="1850" b="0" i="0" u="none" strike="noStrike" cap="none"/>
          </a:p>
        </p:txBody>
      </p:sp>
      <p:sp>
        <p:nvSpPr>
          <p:cNvPr id="146" name="Google Shape;146;p19"/>
          <p:cNvSpPr/>
          <p:nvPr/>
        </p:nvSpPr>
        <p:spPr>
          <a:xfrm>
            <a:off x="7434858" y="5249347"/>
            <a:ext cx="6357900" cy="1785900"/>
          </a:xfrm>
          <a:prstGeom prst="roundRect">
            <a:avLst>
              <a:gd name="adj" fmla="val 20105"/>
            </a:avLst>
          </a:prstGeom>
          <a:solidFill>
            <a:srgbClr val="00002E"/>
          </a:solidFill>
          <a:ln w="22850" cap="flat" cmpd="sng">
            <a:solidFill>
              <a:srgbClr val="D74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697033" y="5511522"/>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Standardization</a:t>
            </a:r>
            <a:endParaRPr sz="2200" b="0" i="0" u="none" strike="noStrike" cap="none"/>
          </a:p>
        </p:txBody>
      </p:sp>
      <p:sp>
        <p:nvSpPr>
          <p:cNvPr id="148" name="Google Shape;148;p19"/>
          <p:cNvSpPr/>
          <p:nvPr/>
        </p:nvSpPr>
        <p:spPr>
          <a:xfrm>
            <a:off x="7697033" y="6007060"/>
            <a:ext cx="58335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Standardized remaining features to ensure similar scale for clustering.</a:t>
            </a:r>
            <a:endParaRPr sz="1850" b="0" i="0" u="none" strike="noStrike" cap="none"/>
          </a:p>
        </p:txBody>
      </p:sp>
      <p:pic>
        <p:nvPicPr>
          <p:cNvPr id="149" name="Google Shape;149;p19"/>
          <p:cNvPicPr preferRelativeResize="0"/>
          <p:nvPr/>
        </p:nvPicPr>
        <p:blipFill>
          <a:blip r:embed="rId4">
            <a:alphaModFix/>
          </a:blip>
          <a:stretch>
            <a:fillRect/>
          </a:stretch>
        </p:blipFill>
        <p:spPr>
          <a:xfrm>
            <a:off x="-47950" y="-26975"/>
            <a:ext cx="14726301" cy="8283544"/>
          </a:xfrm>
          <a:prstGeom prst="rect">
            <a:avLst/>
          </a:prstGeom>
          <a:noFill/>
          <a:ln>
            <a:noFill/>
          </a:ln>
        </p:spPr>
      </p:pic>
      <p:pic>
        <p:nvPicPr>
          <p:cNvPr id="150" name="Google Shape;150;p19"/>
          <p:cNvPicPr preferRelativeResize="0"/>
          <p:nvPr/>
        </p:nvPicPr>
        <p:blipFill>
          <a:blip r:embed="rId5">
            <a:alphaModFix/>
          </a:blip>
          <a:stretch>
            <a:fillRect/>
          </a:stretch>
        </p:blipFill>
        <p:spPr>
          <a:xfrm>
            <a:off x="-47950" y="-26975"/>
            <a:ext cx="14726301" cy="82835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75" name="Google Shape;175;p21"/>
          <p:cNvSpPr/>
          <p:nvPr/>
        </p:nvSpPr>
        <p:spPr>
          <a:xfrm>
            <a:off x="6324124" y="710803"/>
            <a:ext cx="66867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Choosing the Right Model</a:t>
            </a:r>
            <a:endParaRPr sz="4400" b="0" i="0" u="none" strike="noStrike" cap="none"/>
          </a:p>
        </p:txBody>
      </p:sp>
      <p:pic>
        <p:nvPicPr>
          <p:cNvPr id="176" name="Google Shape;176;p21" descr="preencoded.png"/>
          <p:cNvPicPr preferRelativeResize="0"/>
          <p:nvPr/>
        </p:nvPicPr>
        <p:blipFill rotWithShape="1">
          <a:blip r:embed="rId4">
            <a:alphaModFix/>
          </a:blip>
          <a:srcRect/>
          <a:stretch/>
        </p:blipFill>
        <p:spPr>
          <a:xfrm>
            <a:off x="6324124" y="1773793"/>
            <a:ext cx="1196816" cy="1915001"/>
          </a:xfrm>
          <a:prstGeom prst="rect">
            <a:avLst/>
          </a:prstGeom>
          <a:noFill/>
          <a:ln>
            <a:noFill/>
          </a:ln>
        </p:spPr>
      </p:pic>
      <p:sp>
        <p:nvSpPr>
          <p:cNvPr id="177" name="Google Shape;177;p21"/>
          <p:cNvSpPr/>
          <p:nvPr/>
        </p:nvSpPr>
        <p:spPr>
          <a:xfrm>
            <a:off x="7879913" y="2013109"/>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Elbow Method</a:t>
            </a:r>
            <a:endParaRPr sz="2200" b="0" i="0" u="none" strike="noStrike" cap="none"/>
          </a:p>
        </p:txBody>
      </p:sp>
      <p:sp>
        <p:nvSpPr>
          <p:cNvPr id="178" name="Google Shape;178;p21"/>
          <p:cNvSpPr/>
          <p:nvPr/>
        </p:nvSpPr>
        <p:spPr>
          <a:xfrm>
            <a:off x="7879913" y="2508647"/>
            <a:ext cx="5912700" cy="3831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Plotted number of clusters vs. sum of square distances.</a:t>
            </a:r>
            <a:endParaRPr sz="1850" b="0" i="0" u="none" strike="noStrike" cap="none"/>
          </a:p>
        </p:txBody>
      </p:sp>
      <p:pic>
        <p:nvPicPr>
          <p:cNvPr id="179" name="Google Shape;179;p21" descr="preencoded.png"/>
          <p:cNvPicPr preferRelativeResize="0"/>
          <p:nvPr/>
        </p:nvPicPr>
        <p:blipFill rotWithShape="1">
          <a:blip r:embed="rId5">
            <a:alphaModFix/>
          </a:blip>
          <a:srcRect/>
          <a:stretch/>
        </p:blipFill>
        <p:spPr>
          <a:xfrm>
            <a:off x="6324124" y="3688794"/>
            <a:ext cx="1196816" cy="1915001"/>
          </a:xfrm>
          <a:prstGeom prst="rect">
            <a:avLst/>
          </a:prstGeom>
          <a:noFill/>
          <a:ln>
            <a:noFill/>
          </a:ln>
        </p:spPr>
      </p:pic>
      <p:sp>
        <p:nvSpPr>
          <p:cNvPr id="180" name="Google Shape;180;p21"/>
          <p:cNvSpPr/>
          <p:nvPr/>
        </p:nvSpPr>
        <p:spPr>
          <a:xfrm>
            <a:off x="7879913" y="3928110"/>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Silhouette Score</a:t>
            </a:r>
            <a:endParaRPr sz="2200" b="0" i="0" u="none" strike="noStrike" cap="none"/>
          </a:p>
        </p:txBody>
      </p:sp>
      <p:sp>
        <p:nvSpPr>
          <p:cNvPr id="181" name="Google Shape;181;p21"/>
          <p:cNvSpPr/>
          <p:nvPr/>
        </p:nvSpPr>
        <p:spPr>
          <a:xfrm>
            <a:off x="7879913" y="4423648"/>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Compared K-means, hierarchical clustering, and GMMs performance.</a:t>
            </a:r>
            <a:endParaRPr sz="1850" b="0" i="0" u="none" strike="noStrike" cap="none"/>
          </a:p>
        </p:txBody>
      </p:sp>
      <p:pic>
        <p:nvPicPr>
          <p:cNvPr id="182" name="Google Shape;182;p21" descr="preencoded.png"/>
          <p:cNvPicPr preferRelativeResize="0"/>
          <p:nvPr/>
        </p:nvPicPr>
        <p:blipFill rotWithShape="1">
          <a:blip r:embed="rId6">
            <a:alphaModFix/>
          </a:blip>
          <a:srcRect/>
          <a:stretch/>
        </p:blipFill>
        <p:spPr>
          <a:xfrm>
            <a:off x="6324124" y="5603796"/>
            <a:ext cx="1196816" cy="1915001"/>
          </a:xfrm>
          <a:prstGeom prst="rect">
            <a:avLst/>
          </a:prstGeom>
          <a:noFill/>
          <a:ln>
            <a:noFill/>
          </a:ln>
        </p:spPr>
      </p:pic>
      <p:sp>
        <p:nvSpPr>
          <p:cNvPr id="183" name="Google Shape;183;p21"/>
          <p:cNvSpPr/>
          <p:nvPr/>
        </p:nvSpPr>
        <p:spPr>
          <a:xfrm>
            <a:off x="7879913" y="5843111"/>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Final Choice</a:t>
            </a:r>
            <a:endParaRPr sz="2200" b="0" i="0" u="none" strike="noStrike" cap="none"/>
          </a:p>
        </p:txBody>
      </p:sp>
      <p:sp>
        <p:nvSpPr>
          <p:cNvPr id="184" name="Google Shape;184;p21"/>
          <p:cNvSpPr/>
          <p:nvPr/>
        </p:nvSpPr>
        <p:spPr>
          <a:xfrm>
            <a:off x="7879913" y="6338649"/>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Selected K-means with k=6 based on highest silhouette score.</a:t>
            </a:r>
            <a:endParaRPr sz="1850" b="0" i="0" u="none" strike="noStrike" cap="none"/>
          </a:p>
        </p:txBody>
      </p:sp>
      <p:pic>
        <p:nvPicPr>
          <p:cNvPr id="185" name="Google Shape;185;p21"/>
          <p:cNvPicPr preferRelativeResize="0"/>
          <p:nvPr/>
        </p:nvPicPr>
        <p:blipFill>
          <a:blip r:embed="rId7">
            <a:alphaModFix/>
          </a:blip>
          <a:stretch>
            <a:fillRect/>
          </a:stretch>
        </p:blipFill>
        <p:spPr>
          <a:xfrm>
            <a:off x="0" y="0"/>
            <a:ext cx="14630400" cy="8229600"/>
          </a:xfrm>
          <a:prstGeom prst="rect">
            <a:avLst/>
          </a:prstGeom>
          <a:noFill/>
          <a:ln>
            <a:noFill/>
          </a:ln>
        </p:spPr>
      </p:pic>
      <p:pic>
        <p:nvPicPr>
          <p:cNvPr id="186" name="Google Shape;186;p21"/>
          <p:cNvPicPr preferRelativeResize="0"/>
          <p:nvPr/>
        </p:nvPicPr>
        <p:blipFill>
          <a:blip r:embed="rId8">
            <a:alphaModFix/>
          </a:blip>
          <a:stretch>
            <a:fillRect/>
          </a:stretch>
        </p:blipFill>
        <p:spPr>
          <a:xfrm>
            <a:off x="1" y="0"/>
            <a:ext cx="14630391" cy="8229600"/>
          </a:xfrm>
          <a:prstGeom prst="rect">
            <a:avLst/>
          </a:prstGeom>
          <a:noFill/>
          <a:ln>
            <a:noFill/>
          </a:ln>
        </p:spPr>
      </p:pic>
      <p:pic>
        <p:nvPicPr>
          <p:cNvPr id="187" name="Google Shape;187;p21"/>
          <p:cNvPicPr preferRelativeResize="0"/>
          <p:nvPr/>
        </p:nvPicPr>
        <p:blipFill>
          <a:blip r:embed="rId9">
            <a:alphaModFix/>
          </a:blip>
          <a:stretch>
            <a:fillRect/>
          </a:stretch>
        </p:blipFill>
        <p:spPr>
          <a:xfrm>
            <a:off x="0" y="0"/>
            <a:ext cx="14630400" cy="82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0"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57" name="Google Shape;157;p20"/>
          <p:cNvSpPr/>
          <p:nvPr/>
        </p:nvSpPr>
        <p:spPr>
          <a:xfrm>
            <a:off x="6324124" y="710803"/>
            <a:ext cx="668655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Choosing the Right Model</a:t>
            </a:r>
            <a:endParaRPr sz="4400" b="0" i="0" u="none" strike="noStrike" cap="none"/>
          </a:p>
        </p:txBody>
      </p:sp>
      <p:pic>
        <p:nvPicPr>
          <p:cNvPr id="158" name="Google Shape;158;p20" descr="preencoded.png"/>
          <p:cNvPicPr preferRelativeResize="0"/>
          <p:nvPr/>
        </p:nvPicPr>
        <p:blipFill rotWithShape="1">
          <a:blip r:embed="rId4">
            <a:alphaModFix/>
          </a:blip>
          <a:srcRect/>
          <a:stretch/>
        </p:blipFill>
        <p:spPr>
          <a:xfrm>
            <a:off x="6324124" y="1773793"/>
            <a:ext cx="1196816" cy="1915001"/>
          </a:xfrm>
          <a:prstGeom prst="rect">
            <a:avLst/>
          </a:prstGeom>
          <a:noFill/>
          <a:ln>
            <a:noFill/>
          </a:ln>
        </p:spPr>
      </p:pic>
      <p:sp>
        <p:nvSpPr>
          <p:cNvPr id="159" name="Google Shape;159;p20"/>
          <p:cNvSpPr/>
          <p:nvPr/>
        </p:nvSpPr>
        <p:spPr>
          <a:xfrm>
            <a:off x="7879913" y="201310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Elbow Method</a:t>
            </a:r>
            <a:endParaRPr sz="2200" b="0" i="0" u="none" strike="noStrike" cap="none"/>
          </a:p>
        </p:txBody>
      </p:sp>
      <p:sp>
        <p:nvSpPr>
          <p:cNvPr id="160" name="Google Shape;160;p20"/>
          <p:cNvSpPr/>
          <p:nvPr/>
        </p:nvSpPr>
        <p:spPr>
          <a:xfrm>
            <a:off x="7879913" y="2508647"/>
            <a:ext cx="5912763"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Plotted number of clusters vs. sum of square distances.</a:t>
            </a:r>
            <a:endParaRPr sz="1850" b="0" i="0" u="none" strike="noStrike" cap="none"/>
          </a:p>
        </p:txBody>
      </p:sp>
      <p:pic>
        <p:nvPicPr>
          <p:cNvPr id="161" name="Google Shape;161;p20" descr="preencoded.png"/>
          <p:cNvPicPr preferRelativeResize="0"/>
          <p:nvPr/>
        </p:nvPicPr>
        <p:blipFill rotWithShape="1">
          <a:blip r:embed="rId5">
            <a:alphaModFix/>
          </a:blip>
          <a:srcRect/>
          <a:stretch/>
        </p:blipFill>
        <p:spPr>
          <a:xfrm>
            <a:off x="6324124" y="3688794"/>
            <a:ext cx="1196816" cy="1915001"/>
          </a:xfrm>
          <a:prstGeom prst="rect">
            <a:avLst/>
          </a:prstGeom>
          <a:noFill/>
          <a:ln>
            <a:noFill/>
          </a:ln>
        </p:spPr>
      </p:pic>
      <p:sp>
        <p:nvSpPr>
          <p:cNvPr id="162" name="Google Shape;162;p20"/>
          <p:cNvSpPr/>
          <p:nvPr/>
        </p:nvSpPr>
        <p:spPr>
          <a:xfrm>
            <a:off x="7879913" y="3928110"/>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Silhouette Score</a:t>
            </a:r>
            <a:endParaRPr sz="2200" b="0" i="0" u="none" strike="noStrike" cap="none"/>
          </a:p>
        </p:txBody>
      </p:sp>
      <p:sp>
        <p:nvSpPr>
          <p:cNvPr id="163" name="Google Shape;163;p20"/>
          <p:cNvSpPr/>
          <p:nvPr/>
        </p:nvSpPr>
        <p:spPr>
          <a:xfrm>
            <a:off x="7879913" y="4423648"/>
            <a:ext cx="5912763"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Compared K-means, hierarchical clustering, and GMMs performance.</a:t>
            </a:r>
            <a:endParaRPr sz="1850" b="0" i="0" u="none" strike="noStrike" cap="none"/>
          </a:p>
        </p:txBody>
      </p:sp>
      <p:pic>
        <p:nvPicPr>
          <p:cNvPr id="164" name="Google Shape;164;p20" descr="preencoded.png"/>
          <p:cNvPicPr preferRelativeResize="0"/>
          <p:nvPr/>
        </p:nvPicPr>
        <p:blipFill rotWithShape="1">
          <a:blip r:embed="rId6">
            <a:alphaModFix/>
          </a:blip>
          <a:srcRect/>
          <a:stretch/>
        </p:blipFill>
        <p:spPr>
          <a:xfrm>
            <a:off x="6324124" y="5603796"/>
            <a:ext cx="1196816" cy="1915001"/>
          </a:xfrm>
          <a:prstGeom prst="rect">
            <a:avLst/>
          </a:prstGeom>
          <a:noFill/>
          <a:ln>
            <a:noFill/>
          </a:ln>
        </p:spPr>
      </p:pic>
      <p:sp>
        <p:nvSpPr>
          <p:cNvPr id="165" name="Google Shape;165;p20"/>
          <p:cNvSpPr/>
          <p:nvPr/>
        </p:nvSpPr>
        <p:spPr>
          <a:xfrm>
            <a:off x="7879913" y="5843111"/>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Final Choice</a:t>
            </a:r>
            <a:endParaRPr sz="2200" b="0" i="0" u="none" strike="noStrike" cap="none"/>
          </a:p>
        </p:txBody>
      </p:sp>
      <p:sp>
        <p:nvSpPr>
          <p:cNvPr id="166" name="Google Shape;166;p20"/>
          <p:cNvSpPr/>
          <p:nvPr/>
        </p:nvSpPr>
        <p:spPr>
          <a:xfrm>
            <a:off x="7879913" y="6338649"/>
            <a:ext cx="5912763"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Selected K-means with k=6 based on highest silhouette score.</a:t>
            </a:r>
            <a:endParaRPr sz="1850" b="0" i="0" u="none" strike="noStrike" cap="none"/>
          </a:p>
        </p:txBody>
      </p:sp>
      <p:pic>
        <p:nvPicPr>
          <p:cNvPr id="167" name="Google Shape;167;p20"/>
          <p:cNvPicPr preferRelativeResize="0"/>
          <p:nvPr/>
        </p:nvPicPr>
        <p:blipFill>
          <a:blip r:embed="rId7">
            <a:alphaModFix/>
          </a:blip>
          <a:stretch>
            <a:fillRect/>
          </a:stretch>
        </p:blipFill>
        <p:spPr>
          <a:xfrm>
            <a:off x="0" y="0"/>
            <a:ext cx="14630400" cy="8229600"/>
          </a:xfrm>
          <a:prstGeom prst="rect">
            <a:avLst/>
          </a:prstGeom>
          <a:noFill/>
          <a:ln>
            <a:noFill/>
          </a:ln>
        </p:spPr>
      </p:pic>
      <p:pic>
        <p:nvPicPr>
          <p:cNvPr id="168" name="Google Shape;168;p20"/>
          <p:cNvPicPr preferRelativeResize="0"/>
          <p:nvPr/>
        </p:nvPicPr>
        <p:blipFill>
          <a:blip r:embed="rId8">
            <a:alphaModFix/>
          </a:blip>
          <a:stretch>
            <a:fillRect/>
          </a:stretch>
        </p:blipFill>
        <p:spPr>
          <a:xfrm>
            <a:off x="1" y="0"/>
            <a:ext cx="14630391" cy="82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2"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94" name="Google Shape;194;p22"/>
          <p:cNvSpPr/>
          <p:nvPr/>
        </p:nvSpPr>
        <p:spPr>
          <a:xfrm>
            <a:off x="6324124" y="710803"/>
            <a:ext cx="66867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Nunito SemiBold"/>
              <a:buNone/>
            </a:pPr>
            <a:r>
              <a:rPr lang="en-US" sz="4400" b="1" i="0" u="none" strike="noStrike" cap="none">
                <a:solidFill>
                  <a:srgbClr val="FFFFFF"/>
                </a:solidFill>
                <a:latin typeface="Nunito SemiBold"/>
                <a:ea typeface="Nunito SemiBold"/>
                <a:cs typeface="Nunito SemiBold"/>
                <a:sym typeface="Nunito SemiBold"/>
              </a:rPr>
              <a:t>Choosing the Right Model</a:t>
            </a:r>
            <a:endParaRPr sz="4400" b="0" i="0" u="none" strike="noStrike" cap="none"/>
          </a:p>
        </p:txBody>
      </p:sp>
      <p:pic>
        <p:nvPicPr>
          <p:cNvPr id="195" name="Google Shape;195;p22" descr="preencoded.png"/>
          <p:cNvPicPr preferRelativeResize="0"/>
          <p:nvPr/>
        </p:nvPicPr>
        <p:blipFill rotWithShape="1">
          <a:blip r:embed="rId4">
            <a:alphaModFix/>
          </a:blip>
          <a:srcRect/>
          <a:stretch/>
        </p:blipFill>
        <p:spPr>
          <a:xfrm>
            <a:off x="6324124" y="1773793"/>
            <a:ext cx="1196816" cy="1915001"/>
          </a:xfrm>
          <a:prstGeom prst="rect">
            <a:avLst/>
          </a:prstGeom>
          <a:noFill/>
          <a:ln>
            <a:noFill/>
          </a:ln>
        </p:spPr>
      </p:pic>
      <p:sp>
        <p:nvSpPr>
          <p:cNvPr id="196" name="Google Shape;196;p22"/>
          <p:cNvSpPr/>
          <p:nvPr/>
        </p:nvSpPr>
        <p:spPr>
          <a:xfrm>
            <a:off x="7879913" y="2013109"/>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Elbow Method</a:t>
            </a:r>
            <a:endParaRPr sz="2200" b="0" i="0" u="none" strike="noStrike" cap="none"/>
          </a:p>
        </p:txBody>
      </p:sp>
      <p:sp>
        <p:nvSpPr>
          <p:cNvPr id="197" name="Google Shape;197;p22"/>
          <p:cNvSpPr/>
          <p:nvPr/>
        </p:nvSpPr>
        <p:spPr>
          <a:xfrm>
            <a:off x="7879913" y="2508647"/>
            <a:ext cx="5912700" cy="3831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Plotted number of clusters vs. sum of square distances.</a:t>
            </a:r>
            <a:endParaRPr sz="1850" b="0" i="0" u="none" strike="noStrike" cap="none"/>
          </a:p>
        </p:txBody>
      </p:sp>
      <p:pic>
        <p:nvPicPr>
          <p:cNvPr id="198" name="Google Shape;198;p22" descr="preencoded.png"/>
          <p:cNvPicPr preferRelativeResize="0"/>
          <p:nvPr/>
        </p:nvPicPr>
        <p:blipFill rotWithShape="1">
          <a:blip r:embed="rId5">
            <a:alphaModFix/>
          </a:blip>
          <a:srcRect/>
          <a:stretch/>
        </p:blipFill>
        <p:spPr>
          <a:xfrm>
            <a:off x="6324124" y="3688794"/>
            <a:ext cx="1196816" cy="1915001"/>
          </a:xfrm>
          <a:prstGeom prst="rect">
            <a:avLst/>
          </a:prstGeom>
          <a:noFill/>
          <a:ln>
            <a:noFill/>
          </a:ln>
        </p:spPr>
      </p:pic>
      <p:sp>
        <p:nvSpPr>
          <p:cNvPr id="199" name="Google Shape;199;p22"/>
          <p:cNvSpPr/>
          <p:nvPr/>
        </p:nvSpPr>
        <p:spPr>
          <a:xfrm>
            <a:off x="7879913" y="3928110"/>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Silhouette Score</a:t>
            </a:r>
            <a:endParaRPr sz="2200" b="0" i="0" u="none" strike="noStrike" cap="none"/>
          </a:p>
        </p:txBody>
      </p:sp>
      <p:sp>
        <p:nvSpPr>
          <p:cNvPr id="200" name="Google Shape;200;p22"/>
          <p:cNvSpPr/>
          <p:nvPr/>
        </p:nvSpPr>
        <p:spPr>
          <a:xfrm>
            <a:off x="7879913" y="4423648"/>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Compared K-means, hierarchical clustering, and GMMs performance.</a:t>
            </a:r>
            <a:endParaRPr sz="1850" b="0" i="0" u="none" strike="noStrike" cap="none"/>
          </a:p>
        </p:txBody>
      </p:sp>
      <p:pic>
        <p:nvPicPr>
          <p:cNvPr id="201" name="Google Shape;201;p22" descr="preencoded.png"/>
          <p:cNvPicPr preferRelativeResize="0"/>
          <p:nvPr/>
        </p:nvPicPr>
        <p:blipFill rotWithShape="1">
          <a:blip r:embed="rId6">
            <a:alphaModFix/>
          </a:blip>
          <a:srcRect/>
          <a:stretch/>
        </p:blipFill>
        <p:spPr>
          <a:xfrm>
            <a:off x="6324124" y="5603796"/>
            <a:ext cx="1196816" cy="1915001"/>
          </a:xfrm>
          <a:prstGeom prst="rect">
            <a:avLst/>
          </a:prstGeom>
          <a:noFill/>
          <a:ln>
            <a:noFill/>
          </a:ln>
        </p:spPr>
      </p:pic>
      <p:sp>
        <p:nvSpPr>
          <p:cNvPr id="202" name="Google Shape;202;p22"/>
          <p:cNvSpPr/>
          <p:nvPr/>
        </p:nvSpPr>
        <p:spPr>
          <a:xfrm>
            <a:off x="7879913" y="5843111"/>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Nunito SemiBold"/>
              <a:buNone/>
            </a:pPr>
            <a:r>
              <a:rPr lang="en-US" sz="2200" b="1" i="0" u="none" strike="noStrike" cap="none">
                <a:solidFill>
                  <a:srgbClr val="FFFFFF"/>
                </a:solidFill>
                <a:latin typeface="Nunito SemiBold"/>
                <a:ea typeface="Nunito SemiBold"/>
                <a:cs typeface="Nunito SemiBold"/>
                <a:sym typeface="Nunito SemiBold"/>
              </a:rPr>
              <a:t>Final Choice</a:t>
            </a:r>
            <a:endParaRPr sz="2200" b="0" i="0" u="none" strike="noStrike" cap="none"/>
          </a:p>
        </p:txBody>
      </p:sp>
      <p:sp>
        <p:nvSpPr>
          <p:cNvPr id="203" name="Google Shape;203;p22"/>
          <p:cNvSpPr/>
          <p:nvPr/>
        </p:nvSpPr>
        <p:spPr>
          <a:xfrm>
            <a:off x="7879913" y="6338649"/>
            <a:ext cx="5912700" cy="7659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PT Sans"/>
              <a:buNone/>
            </a:pPr>
            <a:r>
              <a:rPr lang="en-US" sz="1850" b="0" i="0" u="none" strike="noStrike" cap="none">
                <a:solidFill>
                  <a:srgbClr val="FFFFFF"/>
                </a:solidFill>
                <a:latin typeface="PT Sans"/>
                <a:ea typeface="PT Sans"/>
                <a:cs typeface="PT Sans"/>
                <a:sym typeface="PT Sans"/>
              </a:rPr>
              <a:t>Selected K-means with k=6 based on highest silhouette score.</a:t>
            </a:r>
            <a:endParaRPr sz="1850" b="0" i="0" u="none" strike="noStrike" cap="none"/>
          </a:p>
        </p:txBody>
      </p:sp>
      <p:pic>
        <p:nvPicPr>
          <p:cNvPr id="204" name="Google Shape;204;p22"/>
          <p:cNvPicPr preferRelativeResize="0"/>
          <p:nvPr/>
        </p:nvPicPr>
        <p:blipFill>
          <a:blip r:embed="rId7">
            <a:alphaModFix/>
          </a:blip>
          <a:stretch>
            <a:fillRect/>
          </a:stretch>
        </p:blipFill>
        <p:spPr>
          <a:xfrm>
            <a:off x="0" y="0"/>
            <a:ext cx="14630400" cy="8229600"/>
          </a:xfrm>
          <a:prstGeom prst="rect">
            <a:avLst/>
          </a:prstGeom>
          <a:noFill/>
          <a:ln>
            <a:noFill/>
          </a:ln>
        </p:spPr>
      </p:pic>
      <p:pic>
        <p:nvPicPr>
          <p:cNvPr id="205" name="Google Shape;205;p22"/>
          <p:cNvPicPr preferRelativeResize="0"/>
          <p:nvPr/>
        </p:nvPicPr>
        <p:blipFill>
          <a:blip r:embed="rId8">
            <a:alphaModFix/>
          </a:blip>
          <a:stretch>
            <a:fillRect/>
          </a:stretch>
        </p:blipFill>
        <p:spPr>
          <a:xfrm>
            <a:off x="1" y="0"/>
            <a:ext cx="14630391" cy="8229600"/>
          </a:xfrm>
          <a:prstGeom prst="rect">
            <a:avLst/>
          </a:prstGeom>
          <a:noFill/>
          <a:ln>
            <a:noFill/>
          </a:ln>
        </p:spPr>
      </p:pic>
      <p:pic>
        <p:nvPicPr>
          <p:cNvPr id="206" name="Google Shape;206;p22"/>
          <p:cNvPicPr preferRelativeResize="0"/>
          <p:nvPr/>
        </p:nvPicPr>
        <p:blipFill>
          <a:blip r:embed="rId9">
            <a:alphaModFix/>
          </a:blip>
          <a:stretch>
            <a:fillRect/>
          </a:stretch>
        </p:blipFill>
        <p:spPr>
          <a:xfrm>
            <a:off x="0" y="0"/>
            <a:ext cx="14630400" cy="8229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3164</Words>
  <Application>Microsoft Office PowerPoint</Application>
  <PresentationFormat>Custom</PresentationFormat>
  <Paragraphs>292</Paragraphs>
  <Slides>31</Slides>
  <Notes>31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Nunito SemiBold</vt:lpstr>
      <vt:lpstr>PT Sans</vt:lpstr>
      <vt:lpstr>Nunito</vt:lpstr>
      <vt:lpstr>Arial</vt:lpstr>
      <vt:lpstr>Calibri</vt:lpstr>
      <vt:lpstr>Roboto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Sanket Khamkar</cp:lastModifiedBy>
  <cp:revision>13</cp:revision>
  <dcterms:modified xsi:type="dcterms:W3CDTF">2024-12-12T21:53:48Z</dcterms:modified>
</cp:coreProperties>
</file>